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2192000" cy="6858000"/>
  <p:notesSz cx="6858000" cy="9144000"/>
  <p:embeddedFontLst>
    <p:embeddedFont>
      <p:font typeface="Calibri" panose="020F0502020204030204" pitchFamily="34" charset="0"/>
      <p:regular r:id="rId43"/>
      <p:bold r:id="rId44"/>
      <p:italic r:id="rId45"/>
      <p:boldItalic r:id="rId46"/>
    </p:embeddedFont>
    <p:embeddedFont>
      <p:font typeface="Cambria" panose="02040503050406030204" pitchFamily="18" charset="0"/>
      <p:regular r:id="rId47"/>
      <p:bold r:id="rId48"/>
      <p:italic r:id="rId49"/>
      <p:boldItalic r:id="rId50"/>
    </p:embeddedFont>
    <p:embeddedFont>
      <p:font typeface="Courier" panose="02070309020205020404" pitchFamily="49" charset="0"/>
      <p:regular r:id="rId51"/>
      <p:bold r:id="rId52"/>
      <p:italic r:id="rId53"/>
      <p:boldItalic r:id="rId54"/>
    </p:embeddedFont>
    <p:embeddedFont>
      <p:font typeface="Open Sans" panose="020B0606030504020204" pitchFamily="34" charset="0"/>
      <p:regular r:id="rId55"/>
      <p:bold r:id="rId56"/>
      <p:italic r:id="rId57"/>
      <p:boldItalic r:id="rId58"/>
    </p:embeddedFont>
    <p:embeddedFont>
      <p:font typeface="Roboto" panose="02000000000000000000" pitchFamily="2"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3" roundtripDataSignature="AMtx7miuLpc4SxtMpHGvII/66alZeJ9iX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DE4782-FAA5-46CA-B899-81F9B101CD99}">
  <a:tblStyle styleId="{56DE4782-FAA5-46CA-B899-81F9B101CD99}"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E6E6E6"/>
          </a:solidFill>
        </a:fill>
      </a:tcStyle>
    </a:wholeTbl>
    <a:band1H>
      <a:tcTxStyle b="off" i="off"/>
      <a:tcStyle>
        <a:tcBdr/>
        <a:fill>
          <a:solidFill>
            <a:srgbClr val="CACACA"/>
          </a:solidFill>
        </a:fill>
      </a:tcStyle>
    </a:band1H>
    <a:band2H>
      <a:tcTxStyle b="off" i="off"/>
      <a:tcStyle>
        <a:tcBdr/>
      </a:tcStyle>
    </a:band2H>
    <a:band1V>
      <a:tcTxStyle b="off" i="off"/>
      <a:tcStyle>
        <a:tcBdr/>
        <a:fill>
          <a:solidFill>
            <a:srgbClr val="CACACA"/>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25400" cap="flat" cmpd="sng">
              <a:solidFill>
                <a:schemeClr val="dk1"/>
              </a:solidFill>
              <a:prstDash val="solid"/>
              <a:round/>
              <a:headEnd type="none" w="sm" len="sm"/>
              <a:tailEnd type="none" w="sm" len="sm"/>
            </a:ln>
          </a:top>
        </a:tcBdr>
        <a:fill>
          <a:solidFill>
            <a:srgbClr val="E6E6E6"/>
          </a:solidFill>
        </a:fill>
      </a:tcStyle>
    </a:lastRow>
    <a:seCell>
      <a:tcTxStyle b="off" i="off"/>
      <a:tcStyle>
        <a:tcBdr/>
      </a:tcStyle>
    </a:seCell>
    <a:swCell>
      <a:tcTxStyle b="off" i="off"/>
      <a:tcStyle>
        <a:tcBdr/>
      </a:tcStyle>
    </a:swCell>
    <a:firstRow>
      <a:tcTxStyle b="on" i="off"/>
      <a:tcStyle>
        <a:tcBdr/>
        <a:fill>
          <a:solidFill>
            <a:srgbClr val="E6E6E6"/>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DE"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DE"/>
              <a:t>RSA can be done for separate brain regions. This way, we can see which regions show similarities with which model. Here, for each region, a similarity-graph icon shows the simlarities between the activity patterns elicitd by four stimulus images. Images placed close together in the icon elicited similar response patterns. Images places apart elicited dissimilar response patterns. The color of each connection line indicates whther the response-pattern difference was significant for the group</a:t>
            </a:r>
            <a:endParaRPr/>
          </a:p>
        </p:txBody>
      </p:sp>
      <p:sp>
        <p:nvSpPr>
          <p:cNvPr id="175" name="Google Shape;175;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DE"/>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Open Sans"/>
              <a:buNone/>
            </a:pPr>
            <a:r>
              <a:rPr lang="en-DE" b="0">
                <a:latin typeface="Open Sans"/>
                <a:ea typeface="Open Sans"/>
                <a:cs typeface="Open Sans"/>
                <a:sym typeface="Open Sans"/>
              </a:rPr>
              <a:t>The dissimilarity matrices characterizing the representation in early visual cortex (top) and the right FFA (bottom) are compared to dissimilarity matrices obtained from model representations and other brain regions. Each bar indicates the deviation between the RDM of the reference region (early visual cortex or the right FFA) and that of a model or other brain region. The deviation is measured as 1 minus the Spearman correlation between dissimilarity matrices </a:t>
            </a:r>
            <a:endParaRPr sz="600"/>
          </a:p>
          <a:p>
            <a:pPr marL="0" marR="0" lvl="0" indent="0" algn="l" rtl="0">
              <a:lnSpc>
                <a:spcPct val="100000"/>
              </a:lnSpc>
              <a:spcBef>
                <a:spcPts val="0"/>
              </a:spcBef>
              <a:spcAft>
                <a:spcPts val="0"/>
              </a:spcAft>
              <a:buClr>
                <a:schemeClr val="dk1"/>
              </a:buClr>
              <a:buSzPts val="1200"/>
              <a:buFont typeface="Calibri"/>
              <a:buNone/>
            </a:pPr>
            <a:endParaRPr sz="600"/>
          </a:p>
          <a:p>
            <a:pPr marL="0" lvl="0" indent="0" algn="l" rtl="0">
              <a:lnSpc>
                <a:spcPct val="100000"/>
              </a:lnSpc>
              <a:spcBef>
                <a:spcPts val="0"/>
              </a:spcBef>
              <a:spcAft>
                <a:spcPts val="0"/>
              </a:spcAft>
              <a:buSzPts val="1400"/>
              <a:buNone/>
            </a:pPr>
            <a:endParaRPr sz="600"/>
          </a:p>
        </p:txBody>
      </p:sp>
      <p:sp>
        <p:nvSpPr>
          <p:cNvPr id="185" name="Google Shape;18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DE"/>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DE"/>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 name="Google Shape;20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DE"/>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8" name="Google Shape;218;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DE"/>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DE"/>
              <a:t>First introduced by Kriegeskorte in 2008 (?)</a:t>
            </a:r>
            <a:endParaRPr/>
          </a:p>
        </p:txBody>
      </p:sp>
      <p:sp>
        <p:nvSpPr>
          <p:cNvPr id="227" name="Google Shape;227;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DE"/>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DE"/>
              <a:t>In the Cambridge RSA Toolbox</a:t>
            </a:r>
            <a:endParaRPr/>
          </a:p>
        </p:txBody>
      </p:sp>
      <p:sp>
        <p:nvSpPr>
          <p:cNvPr id="237" name="Google Shape;237;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DE"/>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6" name="Google Shape;24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DE"/>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5" name="Google Shape;255;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DE"/>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 name="Google Shape;26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DE"/>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7" name="Google Shape;277;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DE"/>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DE"/>
              <a:t>We’ll take data from the paper of Conolly et al, 2012. They did XXX. We’ll use data that they obtained in MRI so we’ll get activity patterns for each presented animal. This, we’ll correlate with behaviorl ratings. They actually already did this (Figure 2) but we’ll get our own behavioral ratings. </a:t>
            </a:r>
            <a:endParaRPr/>
          </a:p>
          <a:p>
            <a:pPr marL="0" lvl="0" indent="0" algn="l" rtl="0">
              <a:lnSpc>
                <a:spcPct val="100000"/>
              </a:lnSpc>
              <a:spcBef>
                <a:spcPts val="0"/>
              </a:spcBef>
              <a:spcAft>
                <a:spcPts val="0"/>
              </a:spcAft>
              <a:buSzPts val="1400"/>
              <a:buNone/>
            </a:pPr>
            <a:endParaRPr/>
          </a:p>
        </p:txBody>
      </p:sp>
      <p:sp>
        <p:nvSpPr>
          <p:cNvPr id="285" name="Google Shape;285;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DE"/>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DE"/>
              <a:t>We’ll take data from the paper of Conolly et al, 2012. They did XXX. We’ll use data that they obtained in MRI so we’ll get activity patterns for each presented animal. This, we’ll correlate with behaviorl ratings. They actually already did this (Figure 2) but we’ll get our own behavioral ratings. </a:t>
            </a:r>
            <a:endParaRPr/>
          </a:p>
          <a:p>
            <a:pPr marL="0" lvl="0" indent="0" algn="l" rtl="0">
              <a:lnSpc>
                <a:spcPct val="100000"/>
              </a:lnSpc>
              <a:spcBef>
                <a:spcPts val="0"/>
              </a:spcBef>
              <a:spcAft>
                <a:spcPts val="0"/>
              </a:spcAft>
              <a:buSzPts val="1400"/>
              <a:buNone/>
            </a:pPr>
            <a:endParaRPr/>
          </a:p>
        </p:txBody>
      </p:sp>
      <p:sp>
        <p:nvSpPr>
          <p:cNvPr id="297" name="Google Shape;297;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DE"/>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DE"/>
              <a:t>Introduced by Kriegeskorte and Mur (2012). </a:t>
            </a:r>
            <a:endParaRPr/>
          </a:p>
          <a:p>
            <a:pPr marL="0" lvl="0" indent="0" algn="l" rtl="0">
              <a:lnSpc>
                <a:spcPct val="100000"/>
              </a:lnSpc>
              <a:spcBef>
                <a:spcPts val="0"/>
              </a:spcBef>
              <a:spcAft>
                <a:spcPts val="0"/>
              </a:spcAft>
              <a:buSzPts val="1400"/>
              <a:buNone/>
            </a:pPr>
            <a:r>
              <a:rPr lang="en-DE"/>
              <a:t>Previous methods were e.g. pairwise similarity judgements, free sorting etc. </a:t>
            </a:r>
            <a:endParaRPr/>
          </a:p>
          <a:p>
            <a:pPr marL="0" lvl="0" indent="0" algn="l" rtl="0">
              <a:lnSpc>
                <a:spcPct val="100000"/>
              </a:lnSpc>
              <a:spcBef>
                <a:spcPts val="0"/>
              </a:spcBef>
              <a:spcAft>
                <a:spcPts val="0"/>
              </a:spcAft>
              <a:buSzPts val="1400"/>
              <a:buNone/>
            </a:pPr>
            <a:r>
              <a:rPr lang="en-DE" b="0" i="0">
                <a:solidFill>
                  <a:srgbClr val="282828"/>
                </a:solidFill>
                <a:latin typeface="Arial"/>
                <a:ea typeface="Arial"/>
                <a:cs typeface="Arial"/>
                <a:sym typeface="Arial"/>
              </a:rPr>
              <a:t>The multi-arrangement method uses a circular arena. The subject arranges the items (represented as icons on a computer screen) by means of mouse drag-and-drop operations. </a:t>
            </a:r>
            <a:endParaRPr/>
          </a:p>
          <a:p>
            <a:pPr marL="0" lvl="0" indent="0" algn="l" rtl="0">
              <a:lnSpc>
                <a:spcPct val="100000"/>
              </a:lnSpc>
              <a:spcBef>
                <a:spcPts val="0"/>
              </a:spcBef>
              <a:spcAft>
                <a:spcPts val="0"/>
              </a:spcAft>
              <a:buSzPts val="1400"/>
              <a:buNone/>
            </a:pPr>
            <a:r>
              <a:rPr lang="en-DE" b="0" i="0">
                <a:solidFill>
                  <a:srgbClr val="282828"/>
                </a:solidFill>
                <a:latin typeface="Arial"/>
                <a:ea typeface="Arial"/>
                <a:cs typeface="Arial"/>
                <a:sym typeface="Arial"/>
              </a:rPr>
              <a:t>It is faster, the similarities are judged in a context and also this method allows characterizing continuous high-dimensional dissimilarity structures. </a:t>
            </a:r>
            <a:endParaRPr/>
          </a:p>
        </p:txBody>
      </p:sp>
      <p:sp>
        <p:nvSpPr>
          <p:cNvPr id="309" name="Google Shape;309;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DE"/>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DE"/>
              <a:t>Meadows – many behavioral experiments, like visual search, timed keyboard response, triplet choice, etc.</a:t>
            </a:r>
            <a:endParaRPr/>
          </a:p>
          <a:p>
            <a:pPr marL="0" lvl="0" indent="0" algn="l" rtl="0">
              <a:lnSpc>
                <a:spcPct val="100000"/>
              </a:lnSpc>
              <a:spcBef>
                <a:spcPts val="0"/>
              </a:spcBef>
              <a:spcAft>
                <a:spcPts val="0"/>
              </a:spcAft>
              <a:buSzPts val="1400"/>
              <a:buNone/>
            </a:pPr>
            <a:r>
              <a:rPr lang="en-DE"/>
              <a:t>But today we’ll do so-called inverse MDS</a:t>
            </a:r>
            <a:endParaRPr/>
          </a:p>
        </p:txBody>
      </p:sp>
      <p:sp>
        <p:nvSpPr>
          <p:cNvPr id="323" name="Google Shape;323;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DE"/>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Google Shape;331;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2" name="Google Shape;332;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DE"/>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DE"/>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DE"/>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2" name="Google Shape;36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DE"/>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2" name="Google Shape;372;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3" name="Google Shape;373;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DE"/>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5" name="Google Shape;385;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4" name="Google Shape;39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5" name="Google Shape;405;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4" name="Google Shape;414;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2" name="Google Shape;422;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0" name="Google Shape;430;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9" name="Google Shape;439;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7" name="Google Shape;447;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5" name="Google Shape;455;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DE"/>
              <a:t>First introduced by Kriegeskorte in 2008. </a:t>
            </a:r>
            <a:endParaRPr/>
          </a:p>
        </p:txBody>
      </p:sp>
      <p:sp>
        <p:nvSpPr>
          <p:cNvPr id="113" name="Google Shape;11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DE"/>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1" name="Google Shape;471;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DE" sz="1100"/>
              <a:t>A nicer visualization of what was said above. </a:t>
            </a:r>
            <a:endParaRPr sz="1100"/>
          </a:p>
          <a:p>
            <a:pPr marL="0" lvl="0" indent="0" algn="l" rtl="0">
              <a:lnSpc>
                <a:spcPct val="100000"/>
              </a:lnSpc>
              <a:spcBef>
                <a:spcPts val="0"/>
              </a:spcBef>
              <a:spcAft>
                <a:spcPts val="0"/>
              </a:spcAft>
              <a:buSzPts val="1400"/>
              <a:buNone/>
            </a:pPr>
            <a:r>
              <a:rPr lang="en-DE" sz="1100"/>
              <a:t>Left panel: Three major branches of research: behavioral, brain-activity, computational modeling. Before, it’s been a struggle to relate them. </a:t>
            </a:r>
            <a:endParaRPr sz="1100"/>
          </a:p>
          <a:p>
            <a:pPr marL="0" lvl="0" indent="0" algn="l" rtl="0">
              <a:lnSpc>
                <a:spcPct val="100000"/>
              </a:lnSpc>
              <a:spcBef>
                <a:spcPts val="0"/>
              </a:spcBef>
              <a:spcAft>
                <a:spcPts val="0"/>
              </a:spcAft>
              <a:buSzPts val="1400"/>
              <a:buNone/>
            </a:pPr>
            <a:r>
              <a:rPr lang="en-DE" sz="1100"/>
              <a:t>How is this possible now? By using RDMs. RDMs are created based on dissimilarities between stimuli. And information about stimuli is taken from different sources, it can be for example brain activity obtained from fMRI or ratings from behavioral experiments. </a:t>
            </a:r>
            <a:endParaRPr sz="1100"/>
          </a:p>
          <a:p>
            <a:pPr marL="0" lvl="0" indent="0" algn="l" rtl="0">
              <a:lnSpc>
                <a:spcPct val="100000"/>
              </a:lnSpc>
              <a:spcBef>
                <a:spcPts val="0"/>
              </a:spcBef>
              <a:spcAft>
                <a:spcPts val="0"/>
              </a:spcAft>
              <a:buSzPts val="1400"/>
              <a:buNone/>
            </a:pPr>
            <a:r>
              <a:rPr lang="en-DE" sz="1100"/>
              <a:t>RDM can help to connect between these branches. </a:t>
            </a:r>
            <a:endParaRPr sz="1100"/>
          </a:p>
          <a:p>
            <a:pPr marL="0" lvl="0" indent="0" algn="l" rtl="0">
              <a:lnSpc>
                <a:spcPct val="100000"/>
              </a:lnSpc>
              <a:spcBef>
                <a:spcPts val="0"/>
              </a:spcBef>
              <a:spcAft>
                <a:spcPts val="0"/>
              </a:spcAft>
              <a:buSzPts val="1400"/>
              <a:buNone/>
            </a:pPr>
            <a:r>
              <a:rPr lang="en-DE" sz="1100"/>
              <a:t>Panel B: Bigger details, they chose an example of fMRI to illustrate within-modality relationships.</a:t>
            </a:r>
            <a:endParaRPr sz="1100"/>
          </a:p>
        </p:txBody>
      </p:sp>
      <p:sp>
        <p:nvSpPr>
          <p:cNvPr id="125" name="Google Shape;12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DE"/>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DE"/>
              <a:t>Illustration of RDM computation, here an example on fMRI data. Stimuli elicit brain activity. We compute the dissimilarity for each pair of stimuli, for example using 1-correlation across voxels. The RDM assembles the dissimilarities for all pairs of stimuli. Here, blue color means 0 dissimilaitiy, so 100% similar. The RDM is symmetric with zeros on diagonal. They plotted the similarities on a graph to visualize the representations. </a:t>
            </a:r>
            <a:endParaRPr/>
          </a:p>
        </p:txBody>
      </p:sp>
      <p:sp>
        <p:nvSpPr>
          <p:cNvPr id="136" name="Google Shape;136;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DE"/>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DE"/>
              <a:t>Here is an illustration of the steps of RSA for a simple design with 6 visual stimuli. What I showed you on the previous slide is an RDM computed for MRI data. But </a:t>
            </a:r>
            <a:r>
              <a:rPr lang="en-DE" b="0" i="0">
                <a:solidFill>
                  <a:srgbClr val="333333"/>
                </a:solidFill>
                <a:latin typeface="Cambria"/>
                <a:ea typeface="Cambria"/>
                <a:cs typeface="Cambria"/>
                <a:sym typeface="Cambria"/>
              </a:rPr>
              <a:t>RDMs can be similarly computed from behavioral experiments (top right), from internal representations in computational models (bottom right), and from stimulus descriptions (bottom left). By correlating RDMs (black double arrows), we can then assess to what extent the brain representation is reflected in behavior, can be accounted for by different computational models, and reflects stimulus properties.</a:t>
            </a:r>
            <a:endParaRPr/>
          </a:p>
        </p:txBody>
      </p:sp>
      <p:sp>
        <p:nvSpPr>
          <p:cNvPr id="146" name="Google Shape;14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DE"/>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DE" b="0" i="0">
                <a:solidFill>
                  <a:srgbClr val="333333"/>
                </a:solidFill>
                <a:latin typeface="Cambria"/>
                <a:ea typeface="Cambria"/>
                <a:cs typeface="Cambria"/>
                <a:sym typeface="Cambria"/>
              </a:rPr>
              <a:t>Illustration of ten hypothetical representational geometries for brain regions (numbered 1–10). Each dot corresponds to the representation of a particular piece of content (e.g., a visual object). The space in which the dots are placed is the space of representational patterns (illustrated as two-dimensional, but high-dimensional in reality). The halo regions around the dots indicate the margin of error; dots with overlapping error halos are indistinguishable. The items fall into two categories (dark or light), or in the case of geometry 10, on a continuous manifold (shades of gray). For example: (1) No item is distinct from any other item. (2) Most items are distinctly represented but the categories cannot be separated by any simple boundary. (3) Only the light items are distinctly represented and they are separable from the dark items by a quadratic boundary. (4) Dark and light items are linearly separable and arranged along parallel lines with pairs of dark and light dots matched up across the boundary. (5) The items form a single cluster but the categories are linearly separable. (6) The items form two category clusters that are linearly separable and within which all items are distinct. (7) Like the previous case, but the items in the dark category are indistinguishable. (8) Like the previous case, but only the category distinction is represented; items within each category are indistinguishable from each other. (9) The dark items are indistinguishable and located among the distinctly represented light items on a circle. (10) Items fall on two manifolds that closely follow each other, with pairs of items matched up across them.</a:t>
            </a:r>
            <a:endParaRPr/>
          </a:p>
          <a:p>
            <a:pPr marL="0" lvl="0" indent="0" algn="l" rtl="0">
              <a:lnSpc>
                <a:spcPct val="100000"/>
              </a:lnSpc>
              <a:spcBef>
                <a:spcPts val="0"/>
              </a:spcBef>
              <a:spcAft>
                <a:spcPts val="0"/>
              </a:spcAft>
              <a:buSzPts val="1400"/>
              <a:buNone/>
            </a:pPr>
            <a:r>
              <a:rPr lang="en-DE" b="0" i="0">
                <a:solidFill>
                  <a:srgbClr val="333333"/>
                </a:solidFill>
                <a:latin typeface="Cambria"/>
                <a:ea typeface="Cambria"/>
                <a:cs typeface="Cambria"/>
                <a:sym typeface="Cambria"/>
              </a:rPr>
              <a:t>Below: Representational distance matrix for each of the ten geometries (in the corresponding panel location). Distances are color-coded from blue (items indistinguishable) to red (items widely separated). Each matrix is indexed vertically (from the top down) and horizontally (from left to right) by the items as illustrated in the lower left panel. </a:t>
            </a:r>
            <a:endParaRPr/>
          </a:p>
        </p:txBody>
      </p:sp>
      <p:sp>
        <p:nvSpPr>
          <p:cNvPr id="155" name="Google Shape;15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DE"/>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DE"/>
              <a:t>Some examples. (A) </a:t>
            </a:r>
            <a:r>
              <a:rPr lang="en-DE" b="0" i="0">
                <a:solidFill>
                  <a:srgbClr val="333333"/>
                </a:solidFill>
                <a:latin typeface="Cambria"/>
                <a:ea typeface="Cambria"/>
                <a:cs typeface="Cambria"/>
                <a:sym typeface="Cambria"/>
              </a:rPr>
              <a:t>RDM from fMRI patterns in human IT and RDM based on human dissimilarity judgments. (B) RDMs from fMRI responses to natural visual textures from a model of low-level image statistics and from human similarity ratings. (D) RDMs from fMRI responses to images of animals from six species in three biological categories and from a computational model of V1 and subject judgments of biological similarity. (E) Gaze direction. (F) Whole-brain activity pattern dissimilarities between different functional states. Etc</a:t>
            </a:r>
            <a:endParaRPr/>
          </a:p>
        </p:txBody>
      </p:sp>
      <p:sp>
        <p:nvSpPr>
          <p:cNvPr id="165" name="Google Shape;16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DE"/>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0"/>
          <p:cNvSpPr>
            <a:spLocks noGrp="1"/>
          </p:cNvSpPr>
          <p:nvPr>
            <p:ph type="pic" idx="2"/>
          </p:nvPr>
        </p:nvSpPr>
        <p:spPr>
          <a:xfrm>
            <a:off x="5183188" y="987425"/>
            <a:ext cx="6172200" cy="4873625"/>
          </a:xfrm>
          <a:prstGeom prst="rect">
            <a:avLst/>
          </a:prstGeom>
          <a:noFill/>
          <a:ln>
            <a:noFill/>
          </a:ln>
        </p:spPr>
      </p:sp>
      <p:sp>
        <p:nvSpPr>
          <p:cNvPr id="68" name="Google Shape;68;p4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DE"/>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meadows-research.co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hyperlink" Target="https://ww2.mathworks.cn/support/learn-with-matlab-tutorials.html"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34.xml.rels><?xml version="1.0" encoding="UTF-8" standalone="yes"?>
<Relationships xmlns="http://schemas.openxmlformats.org/package/2006/relationships"><Relationship Id="rId3" Type="http://schemas.openxmlformats.org/officeDocument/2006/relationships/hyperlink" Target="https://cosmomvpa.org/download.html"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cosmomvpa.org/download.html"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3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524000" y="2090057"/>
            <a:ext cx="9144000" cy="173379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DE" sz="5000" b="1"/>
              <a:t>Representational similarity analysis</a:t>
            </a:r>
            <a:endParaRPr sz="5000"/>
          </a:p>
        </p:txBody>
      </p:sp>
      <p:cxnSp>
        <p:nvCxnSpPr>
          <p:cNvPr id="89" name="Google Shape;89;p1"/>
          <p:cNvCxnSpPr/>
          <p:nvPr/>
        </p:nvCxnSpPr>
        <p:spPr>
          <a:xfrm>
            <a:off x="1895475" y="3961984"/>
            <a:ext cx="8401050" cy="0"/>
          </a:xfrm>
          <a:prstGeom prst="straightConnector1">
            <a:avLst/>
          </a:prstGeom>
          <a:noFill/>
          <a:ln w="28575" cap="flat" cmpd="sng">
            <a:solidFill>
              <a:srgbClr val="BF002A"/>
            </a:solidFill>
            <a:prstDash val="solid"/>
            <a:miter lim="800000"/>
            <a:headEnd type="none" w="sm" len="sm"/>
            <a:tailEnd type="none" w="sm" len="sm"/>
          </a:ln>
        </p:spPr>
      </p:cxnSp>
      <p:pic>
        <p:nvPicPr>
          <p:cNvPr id="90" name="Google Shape;90;p1"/>
          <p:cNvPicPr preferRelativeResize="0"/>
          <p:nvPr/>
        </p:nvPicPr>
        <p:blipFill rotWithShape="1">
          <a:blip r:embed="rId3">
            <a:alphaModFix/>
          </a:blip>
          <a:srcRect/>
          <a:stretch/>
        </p:blipFill>
        <p:spPr>
          <a:xfrm>
            <a:off x="300323" y="243003"/>
            <a:ext cx="1514475" cy="1219200"/>
          </a:xfrm>
          <a:prstGeom prst="rect">
            <a:avLst/>
          </a:prstGeom>
          <a:noFill/>
          <a:ln>
            <a:noFill/>
          </a:ln>
        </p:spPr>
      </p:pic>
      <p:pic>
        <p:nvPicPr>
          <p:cNvPr id="91" name="Google Shape;91;p1"/>
          <p:cNvPicPr preferRelativeResize="0"/>
          <p:nvPr/>
        </p:nvPicPr>
        <p:blipFill rotWithShape="1">
          <a:blip r:embed="rId4">
            <a:alphaModFix/>
          </a:blip>
          <a:srcRect/>
          <a:stretch/>
        </p:blipFill>
        <p:spPr>
          <a:xfrm>
            <a:off x="10382612" y="167360"/>
            <a:ext cx="1509065" cy="1070949"/>
          </a:xfrm>
          <a:prstGeom prst="rect">
            <a:avLst/>
          </a:prstGeom>
          <a:noFill/>
          <a:ln>
            <a:noFill/>
          </a:ln>
        </p:spPr>
      </p:pic>
      <p:sp>
        <p:nvSpPr>
          <p:cNvPr id="93" name="Google Shape;93;p1"/>
          <p:cNvSpPr txBox="1"/>
          <p:nvPr/>
        </p:nvSpPr>
        <p:spPr>
          <a:xfrm>
            <a:off x="5555627" y="4216722"/>
            <a:ext cx="1080745"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DE" sz="3000" b="1" i="0" u="none" strike="noStrike" cap="none">
                <a:solidFill>
                  <a:srgbClr val="000000"/>
                </a:solidFill>
                <a:latin typeface="Calibri"/>
                <a:ea typeface="Calibri"/>
                <a:cs typeface="Calibri"/>
                <a:sym typeface="Calibri"/>
              </a:rPr>
              <a:t>Day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DE"/>
              <a:t>Characterizing brain regions by representational similarity structure</a:t>
            </a:r>
            <a:endParaRPr/>
          </a:p>
        </p:txBody>
      </p:sp>
      <p:sp>
        <p:nvSpPr>
          <p:cNvPr id="178" name="Google Shape;178;p11"/>
          <p:cNvSpPr/>
          <p:nvPr/>
        </p:nvSpPr>
        <p:spPr>
          <a:xfrm>
            <a:off x="6096000" y="0"/>
            <a:ext cx="6096000" cy="121920"/>
          </a:xfrm>
          <a:prstGeom prst="rect">
            <a:avLst/>
          </a:prstGeom>
          <a:solidFill>
            <a:srgbClr val="BF002A"/>
          </a:solidFill>
          <a:ln w="12700" cap="flat" cmpd="sng">
            <a:solidFill>
              <a:srgbClr val="BF002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9" name="Google Shape;179;p11"/>
          <p:cNvSpPr/>
          <p:nvPr/>
        </p:nvSpPr>
        <p:spPr>
          <a:xfrm>
            <a:off x="0" y="0"/>
            <a:ext cx="6096000" cy="121920"/>
          </a:xfrm>
          <a:prstGeom prst="rect">
            <a:avLst/>
          </a:prstGeom>
          <a:solidFill>
            <a:srgbClr val="7F7F7F"/>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0" name="Google Shape;180;p11" descr="page2image1213312"/>
          <p:cNvPicPr preferRelativeResize="0"/>
          <p:nvPr/>
        </p:nvPicPr>
        <p:blipFill rotWithShape="1">
          <a:blip r:embed="rId3">
            <a:alphaModFix/>
          </a:blip>
          <a:srcRect l="7127" t="840" r="6879" b="22696"/>
          <a:stretch/>
        </p:blipFill>
        <p:spPr>
          <a:xfrm>
            <a:off x="3338512" y="1744579"/>
            <a:ext cx="5514975" cy="4903872"/>
          </a:xfrm>
          <a:prstGeom prst="rect">
            <a:avLst/>
          </a:prstGeom>
          <a:noFill/>
          <a:ln>
            <a:noFill/>
          </a:ln>
        </p:spPr>
      </p:pic>
      <p:sp>
        <p:nvSpPr>
          <p:cNvPr id="181" name="Google Shape;181;p11"/>
          <p:cNvSpPr txBox="1"/>
          <p:nvPr/>
        </p:nvSpPr>
        <p:spPr>
          <a:xfrm>
            <a:off x="8853487" y="6509951"/>
            <a:ext cx="169610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DE" sz="1200" b="0" i="0" u="none" strike="noStrike" cap="none">
                <a:solidFill>
                  <a:schemeClr val="dk1"/>
                </a:solidFill>
                <a:latin typeface="Calibri"/>
                <a:ea typeface="Calibri"/>
                <a:cs typeface="Calibri"/>
                <a:sym typeface="Calibri"/>
              </a:rPr>
              <a:t>Kriegeskorte et al., 2008</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DE"/>
              <a:t>Matching models to brain regions by comparing RDMs</a:t>
            </a:r>
            <a:endParaRPr/>
          </a:p>
        </p:txBody>
      </p:sp>
      <p:sp>
        <p:nvSpPr>
          <p:cNvPr id="188" name="Google Shape;188;p10"/>
          <p:cNvSpPr/>
          <p:nvPr/>
        </p:nvSpPr>
        <p:spPr>
          <a:xfrm>
            <a:off x="6096000" y="0"/>
            <a:ext cx="6096000" cy="121920"/>
          </a:xfrm>
          <a:prstGeom prst="rect">
            <a:avLst/>
          </a:prstGeom>
          <a:solidFill>
            <a:srgbClr val="BF002A"/>
          </a:solidFill>
          <a:ln w="12700" cap="flat" cmpd="sng">
            <a:solidFill>
              <a:srgbClr val="BF002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9" name="Google Shape;189;p10"/>
          <p:cNvSpPr/>
          <p:nvPr/>
        </p:nvSpPr>
        <p:spPr>
          <a:xfrm>
            <a:off x="0" y="0"/>
            <a:ext cx="6096000" cy="121920"/>
          </a:xfrm>
          <a:prstGeom prst="rect">
            <a:avLst/>
          </a:prstGeom>
          <a:solidFill>
            <a:srgbClr val="7F7F7F"/>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0" name="Google Shape;190;p10" descr="page12image1617280"/>
          <p:cNvPicPr preferRelativeResize="0"/>
          <p:nvPr/>
        </p:nvPicPr>
        <p:blipFill rotWithShape="1">
          <a:blip r:embed="rId3">
            <a:alphaModFix/>
          </a:blip>
          <a:srcRect l="10321" t="911" r="11238" b="20630"/>
          <a:stretch/>
        </p:blipFill>
        <p:spPr>
          <a:xfrm>
            <a:off x="4183410" y="1747968"/>
            <a:ext cx="3825180" cy="4932231"/>
          </a:xfrm>
          <a:prstGeom prst="rect">
            <a:avLst/>
          </a:prstGeom>
          <a:noFill/>
          <a:ln>
            <a:noFill/>
          </a:ln>
        </p:spPr>
      </p:pic>
      <p:sp>
        <p:nvSpPr>
          <p:cNvPr id="191" name="Google Shape;191;p10"/>
          <p:cNvSpPr txBox="1"/>
          <p:nvPr/>
        </p:nvSpPr>
        <p:spPr>
          <a:xfrm>
            <a:off x="8586835" y="6492875"/>
            <a:ext cx="169610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DE" sz="1200" b="0" i="0" u="none" strike="noStrike" cap="none">
                <a:solidFill>
                  <a:schemeClr val="dk1"/>
                </a:solidFill>
                <a:latin typeface="Calibri"/>
                <a:ea typeface="Calibri"/>
                <a:cs typeface="Calibri"/>
                <a:sym typeface="Calibri"/>
              </a:rPr>
              <a:t>Kriegeskorte et al., 2008</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DE"/>
              <a:t>Different variants of RSA</a:t>
            </a:r>
            <a:endParaRPr/>
          </a:p>
        </p:txBody>
      </p:sp>
      <p:sp>
        <p:nvSpPr>
          <p:cNvPr id="198" name="Google Shape;198;p12"/>
          <p:cNvSpPr/>
          <p:nvPr/>
        </p:nvSpPr>
        <p:spPr>
          <a:xfrm>
            <a:off x="6096000" y="0"/>
            <a:ext cx="6096000" cy="121920"/>
          </a:xfrm>
          <a:prstGeom prst="rect">
            <a:avLst/>
          </a:prstGeom>
          <a:solidFill>
            <a:srgbClr val="BF002A"/>
          </a:solidFill>
          <a:ln w="12700" cap="flat" cmpd="sng">
            <a:solidFill>
              <a:srgbClr val="BF002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9" name="Google Shape;199;p12"/>
          <p:cNvSpPr/>
          <p:nvPr/>
        </p:nvSpPr>
        <p:spPr>
          <a:xfrm>
            <a:off x="0" y="0"/>
            <a:ext cx="6096000" cy="121920"/>
          </a:xfrm>
          <a:prstGeom prst="rect">
            <a:avLst/>
          </a:prstGeom>
          <a:solidFill>
            <a:srgbClr val="7F7F7F"/>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0" name="Google Shape;200;p12"/>
          <p:cNvSpPr txBox="1">
            <a:spLocks noGrp="1"/>
          </p:cNvSpPr>
          <p:nvPr>
            <p:ph type="body" idx="1"/>
          </p:nvPr>
        </p:nvSpPr>
        <p:spPr>
          <a:xfrm>
            <a:off x="838200" y="1825624"/>
            <a:ext cx="10515600" cy="2403902"/>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ct val="100000"/>
              <a:buChar char="•"/>
            </a:pPr>
            <a:r>
              <a:rPr lang="en-DE" sz="2600"/>
              <a:t>Standard RSA (with only one model)</a:t>
            </a:r>
            <a:endParaRPr/>
          </a:p>
          <a:p>
            <a:pPr marL="685800" lvl="1" indent="-228693" algn="l" rtl="0">
              <a:lnSpc>
                <a:spcPct val="90000"/>
              </a:lnSpc>
              <a:spcBef>
                <a:spcPts val="500"/>
              </a:spcBef>
              <a:spcAft>
                <a:spcPts val="0"/>
              </a:spcAft>
              <a:buClr>
                <a:schemeClr val="dk1"/>
              </a:buClr>
              <a:buSzPct val="100000"/>
              <a:buChar char="•"/>
            </a:pPr>
            <a:r>
              <a:rPr lang="en-DE" sz="2100"/>
              <a:t>ROI-based</a:t>
            </a:r>
            <a:endParaRPr/>
          </a:p>
          <a:p>
            <a:pPr marL="685800" lvl="1" indent="-228693" algn="l" rtl="0">
              <a:lnSpc>
                <a:spcPct val="90000"/>
              </a:lnSpc>
              <a:spcBef>
                <a:spcPts val="500"/>
              </a:spcBef>
              <a:spcAft>
                <a:spcPts val="0"/>
              </a:spcAft>
              <a:buClr>
                <a:schemeClr val="dk1"/>
              </a:buClr>
              <a:buSzPct val="100000"/>
              <a:buChar char="•"/>
            </a:pPr>
            <a:r>
              <a:rPr lang="en-DE" sz="2100"/>
              <a:t>Whole-brain searchlight</a:t>
            </a:r>
            <a:endParaRPr/>
          </a:p>
          <a:p>
            <a:pPr marL="228600" lvl="0" indent="-228600" algn="l" rtl="0">
              <a:lnSpc>
                <a:spcPct val="90000"/>
              </a:lnSpc>
              <a:spcBef>
                <a:spcPts val="1000"/>
              </a:spcBef>
              <a:spcAft>
                <a:spcPts val="0"/>
              </a:spcAft>
              <a:buClr>
                <a:schemeClr val="dk1"/>
              </a:buClr>
              <a:buSzPct val="100000"/>
              <a:buChar char="•"/>
            </a:pPr>
            <a:r>
              <a:rPr lang="en-DE" sz="2600"/>
              <a:t>Multiple regression based RSA (with more than one model. Additional models are regressed out)</a:t>
            </a:r>
            <a:endParaRPr/>
          </a:p>
          <a:p>
            <a:pPr marL="685800" lvl="1" indent="-228693" algn="l" rtl="0">
              <a:lnSpc>
                <a:spcPct val="90000"/>
              </a:lnSpc>
              <a:spcBef>
                <a:spcPts val="500"/>
              </a:spcBef>
              <a:spcAft>
                <a:spcPts val="0"/>
              </a:spcAft>
              <a:buClr>
                <a:schemeClr val="dk1"/>
              </a:buClr>
              <a:buSzPct val="100000"/>
              <a:buChar char="•"/>
            </a:pPr>
            <a:r>
              <a:rPr lang="en-DE" sz="2100"/>
              <a:t>ROI-based</a:t>
            </a:r>
            <a:endParaRPr/>
          </a:p>
          <a:p>
            <a:pPr marL="685800" lvl="1" indent="-228693" algn="l" rtl="0">
              <a:lnSpc>
                <a:spcPct val="90000"/>
              </a:lnSpc>
              <a:spcBef>
                <a:spcPts val="500"/>
              </a:spcBef>
              <a:spcAft>
                <a:spcPts val="0"/>
              </a:spcAft>
              <a:buClr>
                <a:schemeClr val="dk1"/>
              </a:buClr>
              <a:buSzPct val="100000"/>
              <a:buChar char="•"/>
            </a:pPr>
            <a:r>
              <a:rPr lang="en-DE" sz="2100"/>
              <a:t>Whole-brain searchlight</a:t>
            </a:r>
            <a:endParaRPr/>
          </a:p>
        </p:txBody>
      </p:sp>
      <p:pic>
        <p:nvPicPr>
          <p:cNvPr id="201" name="Google Shape;201;p12" descr="Fig. 3"/>
          <p:cNvPicPr preferRelativeResize="0"/>
          <p:nvPr/>
        </p:nvPicPr>
        <p:blipFill rotWithShape="1">
          <a:blip r:embed="rId3">
            <a:alphaModFix/>
          </a:blip>
          <a:srcRect l="19425" t="54954"/>
          <a:stretch/>
        </p:blipFill>
        <p:spPr>
          <a:xfrm>
            <a:off x="2447925" y="4364462"/>
            <a:ext cx="7296150" cy="1847850"/>
          </a:xfrm>
          <a:prstGeom prst="rect">
            <a:avLst/>
          </a:prstGeom>
          <a:noFill/>
          <a:ln>
            <a:noFill/>
          </a:ln>
        </p:spPr>
      </p:pic>
      <p:sp>
        <p:nvSpPr>
          <p:cNvPr id="202" name="Google Shape;202;p12"/>
          <p:cNvSpPr txBox="1"/>
          <p:nvPr/>
        </p:nvSpPr>
        <p:spPr>
          <a:xfrm>
            <a:off x="8457095" y="6354375"/>
            <a:ext cx="3029163"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DE" sz="1200" b="0" i="0" u="none" strike="noStrike" cap="none">
                <a:solidFill>
                  <a:schemeClr val="dk1"/>
                </a:solidFill>
                <a:latin typeface="Calibri"/>
                <a:ea typeface="Calibri"/>
                <a:cs typeface="Calibri"/>
                <a:sym typeface="Calibri"/>
              </a:rPr>
              <a:t>Proklova, Kaiser, &amp; Peelen, 2019, </a:t>
            </a:r>
            <a:r>
              <a:rPr lang="en-DE" sz="1200" b="0" i="1" u="none" strike="noStrike" cap="none">
                <a:solidFill>
                  <a:schemeClr val="dk1"/>
                </a:solidFill>
                <a:latin typeface="Calibri"/>
                <a:ea typeface="Calibri"/>
                <a:cs typeface="Calibri"/>
                <a:sym typeface="Calibri"/>
              </a:rPr>
              <a:t>Neuroimage</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DE"/>
              <a:t>The noise ceiling</a:t>
            </a:r>
            <a:endParaRPr/>
          </a:p>
        </p:txBody>
      </p:sp>
      <p:sp>
        <p:nvSpPr>
          <p:cNvPr id="209" name="Google Shape;209;p13"/>
          <p:cNvSpPr/>
          <p:nvPr/>
        </p:nvSpPr>
        <p:spPr>
          <a:xfrm>
            <a:off x="6096000" y="0"/>
            <a:ext cx="6096000" cy="121920"/>
          </a:xfrm>
          <a:prstGeom prst="rect">
            <a:avLst/>
          </a:prstGeom>
          <a:solidFill>
            <a:srgbClr val="BF002A"/>
          </a:solidFill>
          <a:ln w="12700" cap="flat" cmpd="sng">
            <a:solidFill>
              <a:srgbClr val="BF002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0" name="Google Shape;210;p13"/>
          <p:cNvSpPr/>
          <p:nvPr/>
        </p:nvSpPr>
        <p:spPr>
          <a:xfrm>
            <a:off x="0" y="0"/>
            <a:ext cx="6096000" cy="121920"/>
          </a:xfrm>
          <a:prstGeom prst="rect">
            <a:avLst/>
          </a:prstGeom>
          <a:solidFill>
            <a:srgbClr val="7F7F7F"/>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1" name="Google Shape;211;p13"/>
          <p:cNvSpPr txBox="1">
            <a:spLocks noGrp="1"/>
          </p:cNvSpPr>
          <p:nvPr>
            <p:ph type="body" idx="1"/>
          </p:nvPr>
        </p:nvSpPr>
        <p:spPr>
          <a:xfrm>
            <a:off x="838200" y="1614634"/>
            <a:ext cx="10515600" cy="1814366"/>
          </a:xfrm>
          <a:prstGeom prst="rect">
            <a:avLst/>
          </a:prstGeom>
          <a:noFill/>
          <a:ln>
            <a:noFill/>
          </a:ln>
        </p:spPr>
        <p:txBody>
          <a:bodyPr spcFirstLastPara="1" wrap="square" lIns="91425" tIns="45700" rIns="91425" bIns="45700" anchor="t" anchorCtr="0">
            <a:normAutofit/>
          </a:bodyPr>
          <a:lstStyle/>
          <a:p>
            <a:pPr marL="342000" lvl="0" indent="-342000" algn="l" rtl="0">
              <a:lnSpc>
                <a:spcPct val="90000"/>
              </a:lnSpc>
              <a:spcBef>
                <a:spcPts val="0"/>
              </a:spcBef>
              <a:spcAft>
                <a:spcPts val="0"/>
              </a:spcAft>
              <a:buClr>
                <a:schemeClr val="dk1"/>
              </a:buClr>
              <a:buSzPts val="2200"/>
              <a:buChar char="•"/>
            </a:pPr>
            <a:r>
              <a:rPr lang="en-DE" sz="2200"/>
              <a:t>The expected RDM correlation achieved by the (unknown) true model, given the noise in the data</a:t>
            </a:r>
            <a:endParaRPr/>
          </a:p>
          <a:p>
            <a:pPr marL="342000" lvl="0" indent="-342000" algn="l" rtl="0">
              <a:lnSpc>
                <a:spcPct val="90000"/>
              </a:lnSpc>
              <a:spcBef>
                <a:spcPts val="1000"/>
              </a:spcBef>
              <a:spcAft>
                <a:spcPts val="0"/>
              </a:spcAft>
              <a:buClr>
                <a:schemeClr val="dk1"/>
              </a:buClr>
              <a:buSzPts val="2200"/>
              <a:buChar char="•"/>
            </a:pPr>
            <a:r>
              <a:rPr lang="en-DE" sz="2200"/>
              <a:t>Important for accessing to what extent the failure of a model to reach an RDM correlation close to 1 is caused by a deficiency of the model or by the limitations of the experiments (e.g. high measurement noise and/ or limited amount of data)</a:t>
            </a:r>
            <a:endParaRPr/>
          </a:p>
        </p:txBody>
      </p:sp>
      <p:pic>
        <p:nvPicPr>
          <p:cNvPr id="212" name="Google Shape;212;p13" descr="Chart&#10;&#10;Description automatically generated"/>
          <p:cNvPicPr preferRelativeResize="0"/>
          <p:nvPr/>
        </p:nvPicPr>
        <p:blipFill rotWithShape="1">
          <a:blip r:embed="rId3">
            <a:alphaModFix/>
          </a:blip>
          <a:srcRect/>
          <a:stretch/>
        </p:blipFill>
        <p:spPr>
          <a:xfrm>
            <a:off x="6890499" y="3505054"/>
            <a:ext cx="4445000" cy="3324515"/>
          </a:xfrm>
          <a:prstGeom prst="rect">
            <a:avLst/>
          </a:prstGeom>
          <a:noFill/>
          <a:ln>
            <a:noFill/>
          </a:ln>
        </p:spPr>
      </p:pic>
      <p:sp>
        <p:nvSpPr>
          <p:cNvPr id="213" name="Google Shape;213;p13"/>
          <p:cNvSpPr txBox="1"/>
          <p:nvPr/>
        </p:nvSpPr>
        <p:spPr>
          <a:xfrm>
            <a:off x="5778500" y="6521450"/>
            <a:ext cx="128419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DE" sz="1200" b="0" i="0" u="none" strike="noStrike" cap="none">
                <a:solidFill>
                  <a:schemeClr val="dk1"/>
                </a:solidFill>
                <a:latin typeface="Calibri"/>
                <a:ea typeface="Calibri"/>
                <a:cs typeface="Calibri"/>
                <a:sym typeface="Calibri"/>
              </a:rPr>
              <a:t>Storrs et al., 2020</a:t>
            </a:r>
            <a:endParaRPr sz="1200" b="0" i="1" u="none" strike="noStrike" cap="none">
              <a:solidFill>
                <a:schemeClr val="dk1"/>
              </a:solidFill>
              <a:latin typeface="Calibri"/>
              <a:ea typeface="Calibri"/>
              <a:cs typeface="Calibri"/>
              <a:sym typeface="Calibri"/>
            </a:endParaRPr>
          </a:p>
        </p:txBody>
      </p:sp>
      <p:sp>
        <p:nvSpPr>
          <p:cNvPr id="214" name="Google Shape;214;p13"/>
          <p:cNvSpPr txBox="1"/>
          <p:nvPr/>
        </p:nvSpPr>
        <p:spPr>
          <a:xfrm>
            <a:off x="838200" y="3505054"/>
            <a:ext cx="4940300" cy="212365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2200"/>
              <a:buFont typeface="Arial"/>
              <a:buChar char="•"/>
            </a:pPr>
            <a:r>
              <a:rPr lang="en-DE" sz="2200" b="0" i="0" u="none" strike="noStrike" cap="none">
                <a:solidFill>
                  <a:schemeClr val="dk1"/>
                </a:solidFill>
                <a:latin typeface="Calibri"/>
                <a:ea typeface="Calibri"/>
                <a:cs typeface="Calibri"/>
                <a:sym typeface="Calibri"/>
              </a:rPr>
              <a:t>If best model does not reach the noise ceiling: seek a better model</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200"/>
              <a:buFont typeface="Arial"/>
              <a:buChar char="•"/>
            </a:pPr>
            <a:r>
              <a:rPr lang="en-DE" sz="2200" b="0" i="0" u="none" strike="noStrike" cap="none">
                <a:solidFill>
                  <a:schemeClr val="dk1"/>
                </a:solidFill>
                <a:latin typeface="Calibri"/>
                <a:ea typeface="Calibri"/>
                <a:cs typeface="Calibri"/>
                <a:sym typeface="Calibri"/>
              </a:rPr>
              <a:t>If best model reaches the noise ceiling, but ceiling is far below 1, improve your experimental technique to gain sensitivity</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DE"/>
              <a:t>The noise ceiling</a:t>
            </a:r>
            <a:endParaRPr/>
          </a:p>
        </p:txBody>
      </p:sp>
      <p:sp>
        <p:nvSpPr>
          <p:cNvPr id="221" name="Google Shape;221;p14"/>
          <p:cNvSpPr/>
          <p:nvPr/>
        </p:nvSpPr>
        <p:spPr>
          <a:xfrm>
            <a:off x="6096000" y="0"/>
            <a:ext cx="6096000" cy="121920"/>
          </a:xfrm>
          <a:prstGeom prst="rect">
            <a:avLst/>
          </a:prstGeom>
          <a:solidFill>
            <a:srgbClr val="BF002A"/>
          </a:solidFill>
          <a:ln w="12700" cap="flat" cmpd="sng">
            <a:solidFill>
              <a:srgbClr val="BF002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2" name="Google Shape;222;p14"/>
          <p:cNvSpPr/>
          <p:nvPr/>
        </p:nvSpPr>
        <p:spPr>
          <a:xfrm>
            <a:off x="0" y="0"/>
            <a:ext cx="6096000" cy="121920"/>
          </a:xfrm>
          <a:prstGeom prst="rect">
            <a:avLst/>
          </a:prstGeom>
          <a:solidFill>
            <a:srgbClr val="7F7F7F"/>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3" name="Google Shape;223;p14"/>
          <p:cNvSpPr txBox="1">
            <a:spLocks noGrp="1"/>
          </p:cNvSpPr>
          <p:nvPr>
            <p:ph type="body" idx="1"/>
          </p:nvPr>
        </p:nvSpPr>
        <p:spPr>
          <a:xfrm>
            <a:off x="838200" y="1825625"/>
            <a:ext cx="10515600" cy="2733675"/>
          </a:xfrm>
          <a:prstGeom prst="rect">
            <a:avLst/>
          </a:prstGeom>
          <a:noFill/>
          <a:ln>
            <a:noFill/>
          </a:ln>
        </p:spPr>
        <p:txBody>
          <a:bodyPr spcFirstLastPara="1" wrap="square" lIns="91425" tIns="45700" rIns="91425" bIns="45700" anchor="t" anchorCtr="0">
            <a:noAutofit/>
          </a:bodyPr>
          <a:lstStyle/>
          <a:p>
            <a:pPr marL="342000" lvl="0" indent="-342000" algn="l" rtl="0">
              <a:lnSpc>
                <a:spcPct val="90000"/>
              </a:lnSpc>
              <a:spcBef>
                <a:spcPts val="0"/>
              </a:spcBef>
              <a:spcAft>
                <a:spcPts val="0"/>
              </a:spcAft>
              <a:buClr>
                <a:schemeClr val="dk1"/>
              </a:buClr>
              <a:buSzPts val="2600"/>
              <a:buChar char="•"/>
            </a:pPr>
            <a:r>
              <a:rPr lang="en-DE" sz="2600"/>
              <a:t>Upper bound: estimated by computing the correlation between each subject’s RDM and the group-average RDM</a:t>
            </a:r>
            <a:endParaRPr/>
          </a:p>
          <a:p>
            <a:pPr marL="342000" lvl="0" indent="-342000" algn="l" rtl="0">
              <a:lnSpc>
                <a:spcPct val="90000"/>
              </a:lnSpc>
              <a:spcBef>
                <a:spcPts val="1000"/>
              </a:spcBef>
              <a:spcAft>
                <a:spcPts val="0"/>
              </a:spcAft>
              <a:buClr>
                <a:schemeClr val="dk1"/>
              </a:buClr>
              <a:buSzPts val="2600"/>
              <a:buChar char="•"/>
            </a:pPr>
            <a:r>
              <a:rPr lang="en-DE" sz="2600"/>
              <a:t>Lower bound: estimated by computing the correlation between each subject’s RDM and the average RDM of the other subject’s RDMs (leave-one-out approach)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DE"/>
              <a:t>Distance measure</a:t>
            </a:r>
            <a:endParaRPr/>
          </a:p>
        </p:txBody>
      </p:sp>
      <p:sp>
        <p:nvSpPr>
          <p:cNvPr id="230" name="Google Shape;230;p15"/>
          <p:cNvSpPr/>
          <p:nvPr/>
        </p:nvSpPr>
        <p:spPr>
          <a:xfrm>
            <a:off x="6096000" y="0"/>
            <a:ext cx="6096000" cy="121920"/>
          </a:xfrm>
          <a:prstGeom prst="rect">
            <a:avLst/>
          </a:prstGeom>
          <a:solidFill>
            <a:srgbClr val="BF002A"/>
          </a:solidFill>
          <a:ln w="12700" cap="flat" cmpd="sng">
            <a:solidFill>
              <a:srgbClr val="BF002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1" name="Google Shape;231;p15"/>
          <p:cNvSpPr/>
          <p:nvPr/>
        </p:nvSpPr>
        <p:spPr>
          <a:xfrm>
            <a:off x="0" y="0"/>
            <a:ext cx="6096000" cy="121920"/>
          </a:xfrm>
          <a:prstGeom prst="rect">
            <a:avLst/>
          </a:prstGeom>
          <a:solidFill>
            <a:srgbClr val="7F7F7F"/>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15"/>
          <p:cNvSpPr txBox="1">
            <a:spLocks noGrp="1"/>
          </p:cNvSpPr>
          <p:nvPr>
            <p:ph type="body" idx="1"/>
          </p:nvPr>
        </p:nvSpPr>
        <p:spPr>
          <a:xfrm>
            <a:off x="1216956" y="1690688"/>
            <a:ext cx="9758088" cy="429687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DE"/>
              <a:t>Correlation distance (1 minus the Pearson correlation, computed across voxels or sites of the two activity patterns)</a:t>
            </a:r>
            <a:endParaRPr/>
          </a:p>
          <a:p>
            <a:pPr marL="228600" lvl="0" indent="-228600" algn="l" rtl="0">
              <a:lnSpc>
                <a:spcPct val="90000"/>
              </a:lnSpc>
              <a:spcBef>
                <a:spcPts val="1000"/>
              </a:spcBef>
              <a:spcAft>
                <a:spcPts val="0"/>
              </a:spcAft>
              <a:buClr>
                <a:schemeClr val="dk1"/>
              </a:buClr>
              <a:buSzPts val="2800"/>
              <a:buChar char="•"/>
            </a:pPr>
            <a:r>
              <a:rPr lang="en-DE"/>
              <a:t>Euclidean distance (square root of the sum of squared differences between the two patterns)</a:t>
            </a:r>
            <a:endParaRPr/>
          </a:p>
          <a:p>
            <a:pPr marL="228600" lvl="0" indent="-228600" algn="l" rtl="0">
              <a:lnSpc>
                <a:spcPct val="90000"/>
              </a:lnSpc>
              <a:spcBef>
                <a:spcPts val="1000"/>
              </a:spcBef>
              <a:spcAft>
                <a:spcPts val="0"/>
              </a:spcAft>
              <a:buClr>
                <a:schemeClr val="dk1"/>
              </a:buClr>
              <a:buSzPts val="2800"/>
              <a:buChar char="•"/>
            </a:pPr>
            <a:r>
              <a:rPr lang="en-DE"/>
              <a:t>Mahalanobis distance (Euclidean distance after linearly recoding the space as to whiten the noise)</a:t>
            </a:r>
            <a:endParaRPr/>
          </a:p>
        </p:txBody>
      </p:sp>
      <p:sp>
        <p:nvSpPr>
          <p:cNvPr id="233" name="Google Shape;233;p15"/>
          <p:cNvSpPr txBox="1"/>
          <p:nvPr/>
        </p:nvSpPr>
        <p:spPr>
          <a:xfrm>
            <a:off x="9727095" y="6472968"/>
            <a:ext cx="1123193"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DE" sz="1200" b="0" i="0" u="none" strike="noStrike" cap="none">
                <a:solidFill>
                  <a:schemeClr val="dk1"/>
                </a:solidFill>
                <a:latin typeface="Calibri"/>
                <a:ea typeface="Calibri"/>
                <a:cs typeface="Calibri"/>
                <a:sym typeface="Calibri"/>
              </a:rPr>
              <a:t>Nili et al., 2014</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DE"/>
              <a:t>Which correlation coefficient to use when comparing RDMs</a:t>
            </a:r>
            <a:endParaRPr/>
          </a:p>
        </p:txBody>
      </p:sp>
      <p:sp>
        <p:nvSpPr>
          <p:cNvPr id="240" name="Google Shape;240;p16"/>
          <p:cNvSpPr/>
          <p:nvPr/>
        </p:nvSpPr>
        <p:spPr>
          <a:xfrm>
            <a:off x="6096000" y="0"/>
            <a:ext cx="6096000" cy="121920"/>
          </a:xfrm>
          <a:prstGeom prst="rect">
            <a:avLst/>
          </a:prstGeom>
          <a:solidFill>
            <a:srgbClr val="BF002A"/>
          </a:solidFill>
          <a:ln w="12700" cap="flat" cmpd="sng">
            <a:solidFill>
              <a:srgbClr val="BF002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1" name="Google Shape;241;p16"/>
          <p:cNvSpPr/>
          <p:nvPr/>
        </p:nvSpPr>
        <p:spPr>
          <a:xfrm>
            <a:off x="0" y="0"/>
            <a:ext cx="6096000" cy="121920"/>
          </a:xfrm>
          <a:prstGeom prst="rect">
            <a:avLst/>
          </a:prstGeom>
          <a:solidFill>
            <a:srgbClr val="7F7F7F"/>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2" name="Google Shape;242;p16"/>
          <p:cNvSpPr txBox="1">
            <a:spLocks noGrp="1"/>
          </p:cNvSpPr>
          <p:nvPr>
            <p:ph type="body" idx="1"/>
          </p:nvPr>
        </p:nvSpPr>
        <p:spPr>
          <a:xfrm>
            <a:off x="838200" y="1825624"/>
            <a:ext cx="10515600" cy="429687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DE"/>
              <a:t>‘Spearman’ – default (Cambridge RSA Toolbox), because they prefer not to assume a linear relationship between the distances</a:t>
            </a:r>
            <a:endParaRPr/>
          </a:p>
          <a:p>
            <a:pPr marL="228600" lvl="0" indent="-228600" algn="l" rtl="0">
              <a:lnSpc>
                <a:spcPct val="90000"/>
              </a:lnSpc>
              <a:spcBef>
                <a:spcPts val="1000"/>
              </a:spcBef>
              <a:spcAft>
                <a:spcPts val="0"/>
              </a:spcAft>
              <a:buClr>
                <a:schemeClr val="dk1"/>
              </a:buClr>
              <a:buSzPts val="2800"/>
              <a:buChar char="•"/>
            </a:pPr>
            <a:r>
              <a:rPr lang="en-DE"/>
              <a:t>‘Kendall’s tau’ – appropriate whenever categorical models are tested</a:t>
            </a:r>
            <a:endParaRPr/>
          </a:p>
          <a:p>
            <a:pPr marL="228600" lvl="0" indent="-228600" algn="l" rtl="0">
              <a:lnSpc>
                <a:spcPct val="90000"/>
              </a:lnSpc>
              <a:spcBef>
                <a:spcPts val="1000"/>
              </a:spcBef>
              <a:spcAft>
                <a:spcPts val="0"/>
              </a:spcAft>
              <a:buClr>
                <a:schemeClr val="dk1"/>
              </a:buClr>
              <a:buSzPts val="2800"/>
              <a:buChar char="•"/>
            </a:pPr>
            <a:r>
              <a:rPr lang="en-DE"/>
              <a:t>‘Pearson’ – may be justified when RDMs from the same origin (e.g. multiple computational models or multiple brain regions measures with the same methods) are compared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47"/>
        <p:cNvGrpSpPr/>
        <p:nvPr/>
      </p:nvGrpSpPr>
      <p:grpSpPr>
        <a:xfrm>
          <a:off x="0" y="0"/>
          <a:ext cx="0" cy="0"/>
          <a:chOff x="0" y="0"/>
          <a:chExt cx="0" cy="0"/>
        </a:xfrm>
      </p:grpSpPr>
      <p:sp>
        <p:nvSpPr>
          <p:cNvPr id="248" name="Google Shape;248;p17"/>
          <p:cNvSpPr txBox="1">
            <a:spLocks noGrp="1"/>
          </p:cNvSpPr>
          <p:nvPr>
            <p:ph type="title"/>
          </p:nvPr>
        </p:nvSpPr>
        <p:spPr>
          <a:xfrm>
            <a:off x="838200" y="365125"/>
            <a:ext cx="10515600" cy="166687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DE"/>
              <a:t>How to transform single-subject RDMs to determine ‘central’ RDM (to determine upper and lower bound of noise ceiling)</a:t>
            </a:r>
            <a:endParaRPr/>
          </a:p>
        </p:txBody>
      </p:sp>
      <p:sp>
        <p:nvSpPr>
          <p:cNvPr id="249" name="Google Shape;249;p17"/>
          <p:cNvSpPr/>
          <p:nvPr/>
        </p:nvSpPr>
        <p:spPr>
          <a:xfrm>
            <a:off x="6096000" y="0"/>
            <a:ext cx="6096000" cy="121920"/>
          </a:xfrm>
          <a:prstGeom prst="rect">
            <a:avLst/>
          </a:prstGeom>
          <a:solidFill>
            <a:srgbClr val="BF002A"/>
          </a:solidFill>
          <a:ln w="12700" cap="flat" cmpd="sng">
            <a:solidFill>
              <a:srgbClr val="BF002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0" name="Google Shape;250;p17"/>
          <p:cNvSpPr/>
          <p:nvPr/>
        </p:nvSpPr>
        <p:spPr>
          <a:xfrm>
            <a:off x="0" y="0"/>
            <a:ext cx="6096000" cy="121920"/>
          </a:xfrm>
          <a:prstGeom prst="rect">
            <a:avLst/>
          </a:prstGeom>
          <a:solidFill>
            <a:srgbClr val="7F7F7F"/>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1" name="Google Shape;251;p17"/>
          <p:cNvSpPr txBox="1">
            <a:spLocks noGrp="1"/>
          </p:cNvSpPr>
          <p:nvPr>
            <p:ph type="body" idx="1"/>
          </p:nvPr>
        </p:nvSpPr>
        <p:spPr>
          <a:xfrm>
            <a:off x="838200" y="2221397"/>
            <a:ext cx="10515600" cy="381110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DE"/>
              <a:t>For Spearman: rank-transformation</a:t>
            </a:r>
            <a:endParaRPr/>
          </a:p>
          <a:p>
            <a:pPr marL="228600" lvl="0" indent="-228600" algn="l" rtl="0">
              <a:lnSpc>
                <a:spcPct val="90000"/>
              </a:lnSpc>
              <a:spcBef>
                <a:spcPts val="1000"/>
              </a:spcBef>
              <a:spcAft>
                <a:spcPts val="0"/>
              </a:spcAft>
              <a:buClr>
                <a:schemeClr val="dk1"/>
              </a:buClr>
              <a:buSzPts val="2800"/>
              <a:buChar char="•"/>
            </a:pPr>
            <a:r>
              <a:rPr lang="en-DE"/>
              <a:t>For Kendall’s tau: average ran-ttansformed single-subject RDMs and use iterative procedure to find the RDM that has the maximum average correlation to the single-subject RDMs</a:t>
            </a:r>
            <a:endParaRPr/>
          </a:p>
          <a:p>
            <a:pPr marL="228600" lvl="0" indent="-228600" algn="l" rtl="0">
              <a:lnSpc>
                <a:spcPct val="90000"/>
              </a:lnSpc>
              <a:spcBef>
                <a:spcPts val="1000"/>
              </a:spcBef>
              <a:spcAft>
                <a:spcPts val="0"/>
              </a:spcAft>
              <a:buClr>
                <a:schemeClr val="dk1"/>
              </a:buClr>
              <a:buSzPts val="2800"/>
              <a:buChar char="•"/>
            </a:pPr>
            <a:r>
              <a:rPr lang="en-DE"/>
              <a:t>For Pearson: z-transformation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56"/>
        <p:cNvGrpSpPr/>
        <p:nvPr/>
      </p:nvGrpSpPr>
      <p:grpSpPr>
        <a:xfrm>
          <a:off x="0" y="0"/>
          <a:ext cx="0" cy="0"/>
          <a:chOff x="0" y="0"/>
          <a:chExt cx="0" cy="0"/>
        </a:xfrm>
      </p:grpSpPr>
      <p:sp>
        <p:nvSpPr>
          <p:cNvPr id="257" name="Google Shape;257;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DE"/>
              <a:t>How to best measure the dissimilarityy between two patterns?</a:t>
            </a:r>
            <a:endParaRPr/>
          </a:p>
        </p:txBody>
      </p:sp>
      <p:sp>
        <p:nvSpPr>
          <p:cNvPr id="258" name="Google Shape;258;p18"/>
          <p:cNvSpPr/>
          <p:nvPr/>
        </p:nvSpPr>
        <p:spPr>
          <a:xfrm>
            <a:off x="6096000" y="0"/>
            <a:ext cx="6096000" cy="121920"/>
          </a:xfrm>
          <a:prstGeom prst="rect">
            <a:avLst/>
          </a:prstGeom>
          <a:solidFill>
            <a:srgbClr val="BF002A"/>
          </a:solidFill>
          <a:ln w="12700" cap="flat" cmpd="sng">
            <a:solidFill>
              <a:srgbClr val="BF002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9" name="Google Shape;259;p18"/>
          <p:cNvSpPr/>
          <p:nvPr/>
        </p:nvSpPr>
        <p:spPr>
          <a:xfrm>
            <a:off x="0" y="0"/>
            <a:ext cx="6096000" cy="121920"/>
          </a:xfrm>
          <a:prstGeom prst="rect">
            <a:avLst/>
          </a:prstGeom>
          <a:solidFill>
            <a:srgbClr val="7F7F7F"/>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0" name="Google Shape;260;p18"/>
          <p:cNvSpPr txBox="1">
            <a:spLocks noGrp="1"/>
          </p:cNvSpPr>
          <p:nvPr>
            <p:ph type="body" idx="1"/>
          </p:nvPr>
        </p:nvSpPr>
        <p:spPr>
          <a:xfrm>
            <a:off x="838200" y="1825624"/>
            <a:ext cx="10515600" cy="429687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DE"/>
              <a:t>[Classification accuracy]</a:t>
            </a:r>
            <a:endParaRPr/>
          </a:p>
          <a:p>
            <a:pPr marL="228600" lvl="0" indent="-228600" algn="l" rtl="0">
              <a:lnSpc>
                <a:spcPct val="90000"/>
              </a:lnSpc>
              <a:spcBef>
                <a:spcPts val="1000"/>
              </a:spcBef>
              <a:spcAft>
                <a:spcPts val="0"/>
              </a:spcAft>
              <a:buClr>
                <a:schemeClr val="dk1"/>
              </a:buClr>
              <a:buSzPts val="2800"/>
              <a:buChar char="•"/>
            </a:pPr>
            <a:r>
              <a:rPr lang="en-DE"/>
              <a:t>Euclidean/ Mahalanonis distance</a:t>
            </a:r>
            <a:endParaRPr/>
          </a:p>
          <a:p>
            <a:pPr marL="228600" lvl="0" indent="-228600" algn="l" rtl="0">
              <a:lnSpc>
                <a:spcPct val="90000"/>
              </a:lnSpc>
              <a:spcBef>
                <a:spcPts val="1000"/>
              </a:spcBef>
              <a:spcAft>
                <a:spcPts val="0"/>
              </a:spcAft>
              <a:buClr>
                <a:schemeClr val="dk1"/>
              </a:buClr>
              <a:buSzPts val="2800"/>
              <a:buChar char="•"/>
            </a:pPr>
            <a:r>
              <a:rPr lang="en-DE"/>
              <a:t>Squared euclidean distance</a:t>
            </a:r>
            <a:endParaRPr/>
          </a:p>
          <a:p>
            <a:pPr marL="228600" lvl="0" indent="-228600" algn="l" rtl="0">
              <a:lnSpc>
                <a:spcPct val="90000"/>
              </a:lnSpc>
              <a:spcBef>
                <a:spcPts val="1000"/>
              </a:spcBef>
              <a:spcAft>
                <a:spcPts val="0"/>
              </a:spcAft>
              <a:buClr>
                <a:schemeClr val="dk1"/>
              </a:buClr>
              <a:buSzPts val="2800"/>
              <a:buChar char="•"/>
            </a:pPr>
            <a:r>
              <a:rPr lang="en-DE"/>
              <a:t>Pearson correlation distance</a:t>
            </a:r>
            <a:endParaRPr/>
          </a:p>
          <a:p>
            <a:pPr marL="228600" lvl="0" indent="-228600" algn="l" rtl="0">
              <a:lnSpc>
                <a:spcPct val="90000"/>
              </a:lnSpc>
              <a:spcBef>
                <a:spcPts val="1000"/>
              </a:spcBef>
              <a:spcAft>
                <a:spcPts val="0"/>
              </a:spcAft>
              <a:buClr>
                <a:schemeClr val="dk1"/>
              </a:buClr>
              <a:buSzPts val="2800"/>
              <a:buChar char="•"/>
            </a:pPr>
            <a:r>
              <a:rPr lang="en-DE"/>
              <a:t>Crossvalidated estimaes of the distance</a:t>
            </a:r>
            <a:endParaRPr/>
          </a:p>
        </p:txBody>
      </p:sp>
      <p:sp>
        <p:nvSpPr>
          <p:cNvPr id="261" name="Google Shape;261;p18"/>
          <p:cNvSpPr/>
          <p:nvPr/>
        </p:nvSpPr>
        <p:spPr>
          <a:xfrm>
            <a:off x="838200" y="2311400"/>
            <a:ext cx="6527800" cy="2159000"/>
          </a:xfrm>
          <a:prstGeom prst="rect">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2" name="Google Shape;262;p18"/>
          <p:cNvSpPr txBox="1"/>
          <p:nvPr/>
        </p:nvSpPr>
        <p:spPr>
          <a:xfrm>
            <a:off x="7569201" y="2997200"/>
            <a:ext cx="2540000"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DE" sz="2200" b="0" i="0" u="none" strike="noStrike" cap="none">
                <a:solidFill>
                  <a:srgbClr val="0070C0"/>
                </a:solidFill>
                <a:latin typeface="Calibri"/>
                <a:ea typeface="Calibri"/>
                <a:cs typeface="Calibri"/>
                <a:sym typeface="Calibri"/>
              </a:rPr>
              <a:t>Continuous distance measuress</a:t>
            </a:r>
            <a:endParaRPr sz="1400" b="0" i="0" u="none" strike="noStrike" cap="none">
              <a:solidFill>
                <a:srgbClr val="000000"/>
              </a:solidFill>
              <a:latin typeface="Arial"/>
              <a:ea typeface="Arial"/>
              <a:cs typeface="Arial"/>
              <a:sym typeface="Arial"/>
            </a:endParaRPr>
          </a:p>
        </p:txBody>
      </p:sp>
      <p:sp>
        <p:nvSpPr>
          <p:cNvPr id="263" name="Google Shape;263;p18"/>
          <p:cNvSpPr txBox="1"/>
          <p:nvPr/>
        </p:nvSpPr>
        <p:spPr>
          <a:xfrm>
            <a:off x="9727095" y="6472968"/>
            <a:ext cx="141923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DE" sz="1200" b="0" i="0" u="none" strike="noStrike" cap="none">
                <a:solidFill>
                  <a:schemeClr val="dk1"/>
                </a:solidFill>
                <a:latin typeface="Calibri"/>
                <a:ea typeface="Calibri"/>
                <a:cs typeface="Calibri"/>
                <a:sym typeface="Calibri"/>
              </a:rPr>
              <a:t>Walther et al., 2015</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DE"/>
              <a:t>Basics of RSA</a:t>
            </a:r>
            <a:endParaRPr/>
          </a:p>
        </p:txBody>
      </p:sp>
      <p:sp>
        <p:nvSpPr>
          <p:cNvPr id="270" name="Google Shape;270;p19"/>
          <p:cNvSpPr/>
          <p:nvPr/>
        </p:nvSpPr>
        <p:spPr>
          <a:xfrm>
            <a:off x="6096000" y="0"/>
            <a:ext cx="6096000" cy="121920"/>
          </a:xfrm>
          <a:prstGeom prst="rect">
            <a:avLst/>
          </a:prstGeom>
          <a:solidFill>
            <a:srgbClr val="BF002A"/>
          </a:solidFill>
          <a:ln w="12700" cap="flat" cmpd="sng">
            <a:solidFill>
              <a:srgbClr val="BF002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1" name="Google Shape;271;p19"/>
          <p:cNvSpPr/>
          <p:nvPr/>
        </p:nvSpPr>
        <p:spPr>
          <a:xfrm>
            <a:off x="0" y="0"/>
            <a:ext cx="6096000" cy="121920"/>
          </a:xfrm>
          <a:prstGeom prst="rect">
            <a:avLst/>
          </a:prstGeom>
          <a:solidFill>
            <a:srgbClr val="7F7F7F"/>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2" name="Google Shape;272;p19"/>
          <p:cNvSpPr txBox="1">
            <a:spLocks noGrp="1"/>
          </p:cNvSpPr>
          <p:nvPr>
            <p:ph type="body" idx="1"/>
          </p:nvPr>
        </p:nvSpPr>
        <p:spPr>
          <a:xfrm>
            <a:off x="838200" y="1825624"/>
            <a:ext cx="10515600" cy="429687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DE"/>
              <a:t>Present participants with a range of different experimental conditions (e.g. distinct stimuli)</a:t>
            </a:r>
            <a:endParaRPr/>
          </a:p>
          <a:p>
            <a:pPr marL="228600" lvl="0" indent="-228600" algn="l" rtl="0">
              <a:lnSpc>
                <a:spcPct val="90000"/>
              </a:lnSpc>
              <a:spcBef>
                <a:spcPts val="1000"/>
              </a:spcBef>
              <a:spcAft>
                <a:spcPts val="0"/>
              </a:spcAft>
              <a:buClr>
                <a:schemeClr val="dk1"/>
              </a:buClr>
              <a:buSzPts val="2800"/>
              <a:buChar char="•"/>
            </a:pPr>
            <a:r>
              <a:rPr lang="en-DE"/>
              <a:t>Measure correlate of neuronal activity at multiple brain locations</a:t>
            </a:r>
            <a:endParaRPr/>
          </a:p>
          <a:p>
            <a:pPr marL="228600" lvl="0" indent="-228600" algn="l" rtl="0">
              <a:lnSpc>
                <a:spcPct val="90000"/>
              </a:lnSpc>
              <a:spcBef>
                <a:spcPts val="1000"/>
              </a:spcBef>
              <a:spcAft>
                <a:spcPts val="0"/>
              </a:spcAft>
              <a:buClr>
                <a:schemeClr val="dk1"/>
              </a:buClr>
              <a:buSzPts val="2800"/>
              <a:buChar char="•"/>
            </a:pPr>
            <a:r>
              <a:rPr lang="en-DE"/>
              <a:t>Activity pattern: vector of activity amplitudes across reponse channels (e.g. voxels) within a region of interest</a:t>
            </a:r>
            <a:endParaRPr/>
          </a:p>
          <a:p>
            <a:pPr marL="228600" lvl="0" indent="-228600" algn="l" rtl="0">
              <a:lnSpc>
                <a:spcPct val="90000"/>
              </a:lnSpc>
              <a:spcBef>
                <a:spcPts val="1000"/>
              </a:spcBef>
              <a:spcAft>
                <a:spcPts val="0"/>
              </a:spcAft>
              <a:buClr>
                <a:schemeClr val="dk1"/>
              </a:buClr>
              <a:buSzPts val="2800"/>
              <a:buChar char="•"/>
            </a:pPr>
            <a:r>
              <a:rPr lang="en-DE"/>
              <a:t>Each stimulus is associated with an activity pattern -&gt; interpreted as the representation of the stimulus</a:t>
            </a:r>
            <a:endParaRPr/>
          </a:p>
        </p:txBody>
      </p:sp>
      <p:sp>
        <p:nvSpPr>
          <p:cNvPr id="273" name="Google Shape;273;p19"/>
          <p:cNvSpPr txBox="1"/>
          <p:nvPr/>
        </p:nvSpPr>
        <p:spPr>
          <a:xfrm>
            <a:off x="9727095" y="6472968"/>
            <a:ext cx="1123193"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DE" sz="1200" b="0" i="0" u="none" strike="noStrike" cap="none">
                <a:solidFill>
                  <a:schemeClr val="dk1"/>
                </a:solidFill>
                <a:latin typeface="Calibri"/>
                <a:ea typeface="Calibri"/>
                <a:cs typeface="Calibri"/>
                <a:sym typeface="Calibri"/>
              </a:rPr>
              <a:t>Nili et al., 2014</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DE"/>
              <a:t>Schedule</a:t>
            </a:r>
            <a:endParaRPr/>
          </a:p>
        </p:txBody>
      </p:sp>
      <p:sp>
        <p:nvSpPr>
          <p:cNvPr id="99" name="Google Shape;99;p2"/>
          <p:cNvSpPr/>
          <p:nvPr/>
        </p:nvSpPr>
        <p:spPr>
          <a:xfrm>
            <a:off x="6096000" y="0"/>
            <a:ext cx="6096000" cy="121920"/>
          </a:xfrm>
          <a:prstGeom prst="rect">
            <a:avLst/>
          </a:prstGeom>
          <a:solidFill>
            <a:srgbClr val="BF002A"/>
          </a:solidFill>
          <a:ln w="12700" cap="flat" cmpd="sng">
            <a:solidFill>
              <a:srgbClr val="BF002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
          <p:cNvSpPr/>
          <p:nvPr/>
        </p:nvSpPr>
        <p:spPr>
          <a:xfrm>
            <a:off x="0" y="0"/>
            <a:ext cx="6096000" cy="121920"/>
          </a:xfrm>
          <a:prstGeom prst="rect">
            <a:avLst/>
          </a:prstGeom>
          <a:solidFill>
            <a:srgbClr val="7F7F7F"/>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aphicFrame>
        <p:nvGraphicFramePr>
          <p:cNvPr id="101" name="Google Shape;101;p2"/>
          <p:cNvGraphicFramePr/>
          <p:nvPr/>
        </p:nvGraphicFramePr>
        <p:xfrm>
          <a:off x="1325217" y="1609067"/>
          <a:ext cx="9541550" cy="4510920"/>
        </p:xfrm>
        <a:graphic>
          <a:graphicData uri="http://schemas.openxmlformats.org/drawingml/2006/table">
            <a:tbl>
              <a:tblPr firstRow="1" bandRow="1">
                <a:noFill/>
                <a:tableStyleId>{56DE4782-FAA5-46CA-B899-81F9B101CD99}</a:tableStyleId>
              </a:tblPr>
              <a:tblGrid>
                <a:gridCol w="1758600">
                  <a:extLst>
                    <a:ext uri="{9D8B030D-6E8A-4147-A177-3AD203B41FA5}">
                      <a16:colId xmlns:a16="http://schemas.microsoft.com/office/drawing/2014/main" val="20000"/>
                    </a:ext>
                  </a:extLst>
                </a:gridCol>
                <a:gridCol w="7782950">
                  <a:extLst>
                    <a:ext uri="{9D8B030D-6E8A-4147-A177-3AD203B41FA5}">
                      <a16:colId xmlns:a16="http://schemas.microsoft.com/office/drawing/2014/main" val="20001"/>
                    </a:ext>
                  </a:extLst>
                </a:gridCol>
              </a:tblGrid>
              <a:tr h="1615350">
                <a:tc>
                  <a:txBody>
                    <a:bodyPr/>
                    <a:lstStyle/>
                    <a:p>
                      <a:pPr marL="0" marR="0" lvl="0" indent="0" algn="l" rtl="0">
                        <a:lnSpc>
                          <a:spcPct val="100000"/>
                        </a:lnSpc>
                        <a:spcBef>
                          <a:spcPts val="0"/>
                        </a:spcBef>
                        <a:spcAft>
                          <a:spcPts val="0"/>
                        </a:spcAft>
                        <a:buClr>
                          <a:srgbClr val="000000"/>
                        </a:buClr>
                        <a:buSzPts val="1800"/>
                        <a:buFont typeface="Arial"/>
                        <a:buNone/>
                      </a:pPr>
                      <a:r>
                        <a:rPr lang="en-DE" sz="1800" b="0" u="none" strike="noStrike" cap="none"/>
                        <a:t>Day 1</a:t>
                      </a:r>
                      <a:endParaRPr sz="1400" u="none" strike="noStrike" cap="none"/>
                    </a:p>
                    <a:p>
                      <a:pPr marL="0" marR="0" lvl="0" indent="0" algn="l" rtl="0">
                        <a:lnSpc>
                          <a:spcPct val="100000"/>
                        </a:lnSpc>
                        <a:spcBef>
                          <a:spcPts val="0"/>
                        </a:spcBef>
                        <a:spcAft>
                          <a:spcPts val="0"/>
                        </a:spcAft>
                        <a:buClr>
                          <a:srgbClr val="000000"/>
                        </a:buClr>
                        <a:buSzPts val="1800"/>
                        <a:buFont typeface="Arial"/>
                        <a:buNone/>
                      </a:pPr>
                      <a:r>
                        <a:rPr lang="en-DE" sz="1800" b="0" u="none" strike="noStrike" cap="none"/>
                        <a:t>(13.01.2023)</a:t>
                      </a:r>
                      <a:endParaRPr sz="1400" u="none" strike="noStrike" cap="none"/>
                    </a:p>
                  </a:txBody>
                  <a:tcPr marL="91450" marR="91450" marT="45725" marB="45725">
                    <a:lnR w="9525" cap="flat" cmpd="sng">
                      <a:solidFill>
                        <a:schemeClr val="dk1"/>
                      </a:solidFill>
                      <a:prstDash val="solid"/>
                      <a:round/>
                      <a:headEnd type="none" w="sm" len="sm"/>
                      <a:tailEnd type="none" w="sm" len="sm"/>
                    </a:lnR>
                    <a:lnB w="9525" cap="flat" cmpd="sng">
                      <a:solidFill>
                        <a:schemeClr val="dk1"/>
                      </a:solidFill>
                      <a:prstDash val="solid"/>
                      <a:round/>
                      <a:headEnd type="none" w="sm" len="sm"/>
                      <a:tailEnd type="none" w="sm" len="sm"/>
                    </a:lnB>
                    <a:solidFill>
                      <a:srgbClr val="5E945E">
                        <a:alpha val="60000"/>
                      </a:srgbClr>
                    </a:solidFill>
                  </a:tcPr>
                </a:tc>
                <a:tc>
                  <a:txBody>
                    <a:bodyPr/>
                    <a:lstStyle/>
                    <a:p>
                      <a:pPr marL="800100" marR="0" lvl="1" indent="-342900" algn="l" rtl="0">
                        <a:lnSpc>
                          <a:spcPct val="100000"/>
                        </a:lnSpc>
                        <a:spcBef>
                          <a:spcPts val="0"/>
                        </a:spcBef>
                        <a:spcAft>
                          <a:spcPts val="0"/>
                        </a:spcAft>
                        <a:buClr>
                          <a:schemeClr val="dk1"/>
                        </a:buClr>
                        <a:buSzPts val="1800"/>
                        <a:buFont typeface="Arial"/>
                        <a:buChar char="•"/>
                      </a:pPr>
                      <a:r>
                        <a:rPr lang="en-DE" sz="1800" b="0" u="none" strike="noStrike" cap="none"/>
                        <a:t>Introduction to RSA</a:t>
                      </a:r>
                      <a:endParaRPr sz="1400" u="none" strike="noStrike" cap="none"/>
                    </a:p>
                    <a:p>
                      <a:pPr marL="800100" marR="0" lvl="1" indent="-342900" algn="l" rtl="0">
                        <a:lnSpc>
                          <a:spcPct val="100000"/>
                        </a:lnSpc>
                        <a:spcBef>
                          <a:spcPts val="0"/>
                        </a:spcBef>
                        <a:spcAft>
                          <a:spcPts val="0"/>
                        </a:spcAft>
                        <a:buClr>
                          <a:schemeClr val="dk1"/>
                        </a:buClr>
                        <a:buSzPts val="1800"/>
                        <a:buFont typeface="Arial"/>
                        <a:buChar char="•"/>
                      </a:pPr>
                      <a:r>
                        <a:rPr lang="en-DE" sz="1800" b="0" u="none" strike="noStrike" cap="none"/>
                        <a:t>Introduction to behavioral and neuroimaging experiments</a:t>
                      </a:r>
                      <a:endParaRPr sz="1400" u="none" strike="noStrike" cap="none"/>
                    </a:p>
                    <a:p>
                      <a:pPr marL="800100" marR="0" lvl="1" indent="-342900" algn="l" rtl="0">
                        <a:lnSpc>
                          <a:spcPct val="100000"/>
                        </a:lnSpc>
                        <a:spcBef>
                          <a:spcPts val="0"/>
                        </a:spcBef>
                        <a:spcAft>
                          <a:spcPts val="0"/>
                        </a:spcAft>
                        <a:buClr>
                          <a:schemeClr val="dk1"/>
                        </a:buClr>
                        <a:buSzPts val="1800"/>
                        <a:buFont typeface="Arial"/>
                        <a:buChar char="•"/>
                      </a:pPr>
                      <a:r>
                        <a:rPr lang="en-DE" sz="1800" b="0" u="none" strike="noStrike" cap="none"/>
                        <a:t>Data collection – experiment in Meadows</a:t>
                      </a:r>
                      <a:endParaRPr sz="1400" u="none" strike="noStrike" cap="none"/>
                    </a:p>
                    <a:p>
                      <a:pPr marL="800100" marR="0" lvl="1" indent="-342900" algn="l" rtl="0">
                        <a:lnSpc>
                          <a:spcPct val="100000"/>
                        </a:lnSpc>
                        <a:spcBef>
                          <a:spcPts val="0"/>
                        </a:spcBef>
                        <a:spcAft>
                          <a:spcPts val="0"/>
                        </a:spcAft>
                        <a:buClr>
                          <a:schemeClr val="dk1"/>
                        </a:buClr>
                        <a:buSzPts val="1800"/>
                        <a:buFont typeface="Arial"/>
                        <a:buChar char="•"/>
                      </a:pPr>
                      <a:r>
                        <a:rPr lang="en-DE" sz="1800" b="0" u="none" strike="noStrike" cap="none"/>
                        <a:t>MATLAB exercises</a:t>
                      </a:r>
                      <a:endParaRPr sz="1400" u="none" strike="noStrike" cap="none"/>
                    </a:p>
                    <a:p>
                      <a:pPr marL="800100" marR="0" lvl="1" indent="-342900" algn="l" rtl="0">
                        <a:lnSpc>
                          <a:spcPct val="100000"/>
                        </a:lnSpc>
                        <a:spcBef>
                          <a:spcPts val="0"/>
                        </a:spcBef>
                        <a:spcAft>
                          <a:spcPts val="0"/>
                        </a:spcAft>
                        <a:buClr>
                          <a:schemeClr val="dk1"/>
                        </a:buClr>
                        <a:buSzPts val="1800"/>
                        <a:buFont typeface="Arial"/>
                        <a:buChar char="•"/>
                      </a:pPr>
                      <a:r>
                        <a:rPr lang="en-DE" sz="1800" b="0" u="none" strike="noStrike" cap="none"/>
                        <a:t>CoSMoMVPA – MATLAB-based toolbox for RSA</a:t>
                      </a:r>
                      <a:endParaRPr sz="1400" u="none" strike="noStrike" cap="none"/>
                    </a:p>
                  </a:txBody>
                  <a:tcPr marL="91450" marR="91450" marT="45725" marB="45725" anchor="ctr">
                    <a:lnL w="9525" cap="flat" cmpd="sng">
                      <a:solidFill>
                        <a:schemeClr val="dk1"/>
                      </a:solidFill>
                      <a:prstDash val="solid"/>
                      <a:round/>
                      <a:headEnd type="none" w="sm" len="sm"/>
                      <a:tailEnd type="none" w="sm" len="sm"/>
                    </a:lnL>
                    <a:lnB w="9525" cap="flat" cmpd="sng">
                      <a:solidFill>
                        <a:schemeClr val="dk1"/>
                      </a:solidFill>
                      <a:prstDash val="solid"/>
                      <a:round/>
                      <a:headEnd type="none" w="sm" len="sm"/>
                      <a:tailEnd type="none" w="sm" len="sm"/>
                    </a:lnB>
                    <a:solidFill>
                      <a:srgbClr val="5E945E">
                        <a:alpha val="29019"/>
                      </a:srgbClr>
                    </a:solidFill>
                  </a:tcPr>
                </a:tc>
                <a:extLst>
                  <a:ext uri="{0D108BD9-81ED-4DB2-BD59-A6C34878D82A}">
                    <a16:rowId xmlns:a16="http://schemas.microsoft.com/office/drawing/2014/main" val="10000"/>
                  </a:ext>
                </a:extLst>
              </a:tr>
              <a:tr h="640050">
                <a:tc>
                  <a:txBody>
                    <a:bodyPr/>
                    <a:lstStyle/>
                    <a:p>
                      <a:pPr marL="0" marR="0" lvl="0" indent="0" algn="l" rtl="0">
                        <a:lnSpc>
                          <a:spcPct val="100000"/>
                        </a:lnSpc>
                        <a:spcBef>
                          <a:spcPts val="0"/>
                        </a:spcBef>
                        <a:spcAft>
                          <a:spcPts val="0"/>
                        </a:spcAft>
                        <a:buClr>
                          <a:srgbClr val="000000"/>
                        </a:buClr>
                        <a:buSzPts val="1800"/>
                        <a:buFont typeface="Arial"/>
                        <a:buNone/>
                      </a:pPr>
                      <a:r>
                        <a:rPr lang="en-DE" sz="1800" u="none" strike="noStrike" cap="none"/>
                        <a:t>Day 2</a:t>
                      </a:r>
                      <a:endParaRPr sz="1400" u="none" strike="noStrike" cap="none"/>
                    </a:p>
                    <a:p>
                      <a:pPr marL="0" marR="0" lvl="0" indent="0" algn="l" rtl="0">
                        <a:lnSpc>
                          <a:spcPct val="100000"/>
                        </a:lnSpc>
                        <a:spcBef>
                          <a:spcPts val="0"/>
                        </a:spcBef>
                        <a:spcAft>
                          <a:spcPts val="0"/>
                        </a:spcAft>
                        <a:buClr>
                          <a:schemeClr val="dk1"/>
                        </a:buClr>
                        <a:buSzPts val="1800"/>
                        <a:buFont typeface="Calibri"/>
                        <a:buNone/>
                      </a:pPr>
                      <a:r>
                        <a:rPr lang="en-DE" sz="1800" b="0" u="none" strike="noStrike" cap="none"/>
                        <a:t>(14.01.2023)</a:t>
                      </a:r>
                      <a:endParaRPr sz="1400" u="none" strike="noStrike" cap="none"/>
                    </a:p>
                  </a:txBody>
                  <a:tcPr marL="91450" marR="91450" marT="45725" marB="45725">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E945E">
                        <a:alpha val="60000"/>
                      </a:srgbClr>
                    </a:solidFill>
                  </a:tcPr>
                </a:tc>
                <a:tc>
                  <a:txBody>
                    <a:bodyPr/>
                    <a:lstStyle/>
                    <a:p>
                      <a:pPr marL="800100" marR="0" lvl="1" indent="-342900" algn="l" rtl="0">
                        <a:lnSpc>
                          <a:spcPct val="100000"/>
                        </a:lnSpc>
                        <a:spcBef>
                          <a:spcPts val="0"/>
                        </a:spcBef>
                        <a:spcAft>
                          <a:spcPts val="0"/>
                        </a:spcAft>
                        <a:buClr>
                          <a:schemeClr val="dk1"/>
                        </a:buClr>
                        <a:buSzPts val="1800"/>
                        <a:buFont typeface="Arial"/>
                        <a:buChar char="•"/>
                      </a:pPr>
                      <a:r>
                        <a:rPr lang="en-DE" sz="1800" b="0" u="none" strike="noStrike" cap="none"/>
                        <a:t>RSA - hands-on session (ROI-based RSA)</a:t>
                      </a:r>
                      <a:endParaRPr sz="1400" u="none" strike="noStrike" cap="none"/>
                    </a:p>
                  </a:txBody>
                  <a:tcPr marL="91450" marR="91450" marT="45725" marB="45725" anchor="ctr">
                    <a:lnL w="9525" cap="flat" cmpd="sng">
                      <a:solidFill>
                        <a:schemeClr val="dk1"/>
                      </a:solidFill>
                      <a:prstDash val="solid"/>
                      <a:round/>
                      <a:headEnd type="none" w="sm" len="sm"/>
                      <a:tailEnd type="none" w="sm" len="sm"/>
                    </a:lnL>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E945E">
                        <a:alpha val="29019"/>
                      </a:srgbClr>
                    </a:solidFill>
                  </a:tcPr>
                </a:tc>
                <a:extLst>
                  <a:ext uri="{0D108BD9-81ED-4DB2-BD59-A6C34878D82A}">
                    <a16:rowId xmlns:a16="http://schemas.microsoft.com/office/drawing/2014/main" val="10001"/>
                  </a:ext>
                </a:extLst>
              </a:tr>
              <a:tr h="640050">
                <a:tc>
                  <a:txBody>
                    <a:bodyPr/>
                    <a:lstStyle/>
                    <a:p>
                      <a:pPr marL="0" marR="0" lvl="0" indent="0" algn="l" rtl="0">
                        <a:lnSpc>
                          <a:spcPct val="100000"/>
                        </a:lnSpc>
                        <a:spcBef>
                          <a:spcPts val="0"/>
                        </a:spcBef>
                        <a:spcAft>
                          <a:spcPts val="0"/>
                        </a:spcAft>
                        <a:buClr>
                          <a:srgbClr val="000000"/>
                        </a:buClr>
                        <a:buSzPts val="1800"/>
                        <a:buFont typeface="Arial"/>
                        <a:buNone/>
                      </a:pPr>
                      <a:r>
                        <a:rPr lang="en-DE" sz="1800" u="none" strike="noStrike" cap="none"/>
                        <a:t>Day 3</a:t>
                      </a:r>
                      <a:endParaRPr sz="1400" u="none" strike="noStrike" cap="none"/>
                    </a:p>
                    <a:p>
                      <a:pPr marL="0" marR="0" lvl="0" indent="0" algn="l" rtl="0">
                        <a:lnSpc>
                          <a:spcPct val="100000"/>
                        </a:lnSpc>
                        <a:spcBef>
                          <a:spcPts val="0"/>
                        </a:spcBef>
                        <a:spcAft>
                          <a:spcPts val="0"/>
                        </a:spcAft>
                        <a:buClr>
                          <a:schemeClr val="dk1"/>
                        </a:buClr>
                        <a:buSzPts val="1800"/>
                        <a:buFont typeface="Calibri"/>
                        <a:buNone/>
                      </a:pPr>
                      <a:r>
                        <a:rPr lang="en-DE" sz="1800" b="0" u="none" strike="noStrike" cap="none"/>
                        <a:t>(15.01.2023)</a:t>
                      </a:r>
                      <a:endParaRPr sz="1400" u="none" strike="noStrike" cap="none"/>
                    </a:p>
                  </a:txBody>
                  <a:tcPr marL="91450" marR="91450" marT="45725" marB="45725">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E945E">
                        <a:alpha val="60000"/>
                      </a:srgbClr>
                    </a:solidFill>
                  </a:tcPr>
                </a:tc>
                <a:tc>
                  <a:txBody>
                    <a:bodyPr/>
                    <a:lstStyle/>
                    <a:p>
                      <a:pPr marL="800100" marR="0" lvl="1" indent="-342900" algn="l" rtl="0">
                        <a:lnSpc>
                          <a:spcPct val="100000"/>
                        </a:lnSpc>
                        <a:spcBef>
                          <a:spcPts val="0"/>
                        </a:spcBef>
                        <a:spcAft>
                          <a:spcPts val="0"/>
                        </a:spcAft>
                        <a:buClr>
                          <a:schemeClr val="dk1"/>
                        </a:buClr>
                        <a:buSzPts val="1800"/>
                        <a:buFont typeface="Arial"/>
                        <a:buChar char="•"/>
                      </a:pPr>
                      <a:r>
                        <a:rPr lang="en-DE" sz="1800" b="0" u="none" strike="noStrike" cap="none"/>
                        <a:t>RSA - hands-on session (whole-brain searchlight RSA)</a:t>
                      </a:r>
                      <a:endParaRPr sz="1400" u="none" strike="noStrike" cap="none"/>
                    </a:p>
                  </a:txBody>
                  <a:tcPr marL="91450" marR="91450" marT="45725" marB="45725" anchor="ctr">
                    <a:lnL w="9525" cap="flat" cmpd="sng">
                      <a:solidFill>
                        <a:schemeClr val="dk1"/>
                      </a:solidFill>
                      <a:prstDash val="solid"/>
                      <a:round/>
                      <a:headEnd type="none" w="sm" len="sm"/>
                      <a:tailEnd type="none" w="sm" len="sm"/>
                    </a:lnL>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E945E">
                        <a:alpha val="29019"/>
                      </a:srgbClr>
                    </a:solidFill>
                  </a:tcPr>
                </a:tc>
                <a:extLst>
                  <a:ext uri="{0D108BD9-81ED-4DB2-BD59-A6C34878D82A}">
                    <a16:rowId xmlns:a16="http://schemas.microsoft.com/office/drawing/2014/main" val="10002"/>
                  </a:ext>
                </a:extLst>
              </a:tr>
              <a:tr h="640050">
                <a:tc>
                  <a:txBody>
                    <a:bodyPr/>
                    <a:lstStyle/>
                    <a:p>
                      <a:pPr marL="0" marR="0" lvl="0" indent="0" algn="l" rtl="0">
                        <a:lnSpc>
                          <a:spcPct val="100000"/>
                        </a:lnSpc>
                        <a:spcBef>
                          <a:spcPts val="0"/>
                        </a:spcBef>
                        <a:spcAft>
                          <a:spcPts val="0"/>
                        </a:spcAft>
                        <a:buClr>
                          <a:srgbClr val="000000"/>
                        </a:buClr>
                        <a:buSzPts val="1800"/>
                        <a:buFont typeface="Arial"/>
                        <a:buNone/>
                      </a:pPr>
                      <a:r>
                        <a:rPr lang="en-DE" sz="1800" u="none" strike="noStrike" cap="none"/>
                        <a:t>Day 4</a:t>
                      </a:r>
                      <a:endParaRPr sz="1400" u="none" strike="noStrike" cap="none"/>
                    </a:p>
                    <a:p>
                      <a:pPr marL="0" marR="0" lvl="0" indent="0" algn="l" rtl="0">
                        <a:lnSpc>
                          <a:spcPct val="100000"/>
                        </a:lnSpc>
                        <a:spcBef>
                          <a:spcPts val="0"/>
                        </a:spcBef>
                        <a:spcAft>
                          <a:spcPts val="0"/>
                        </a:spcAft>
                        <a:buClr>
                          <a:schemeClr val="dk1"/>
                        </a:buClr>
                        <a:buSzPts val="1800"/>
                        <a:buFont typeface="Calibri"/>
                        <a:buNone/>
                      </a:pPr>
                      <a:r>
                        <a:rPr lang="en-DE" sz="1800" b="0" u="none" strike="noStrike" cap="none"/>
                        <a:t>(20.01.2023)</a:t>
                      </a:r>
                      <a:endParaRPr sz="1400" u="none" strike="noStrike" cap="none"/>
                    </a:p>
                  </a:txBody>
                  <a:tcPr marL="91450" marR="91450" marT="45725" marB="45725">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E945E">
                        <a:alpha val="60000"/>
                      </a:srgbClr>
                    </a:solidFill>
                  </a:tcPr>
                </a:tc>
                <a:tc>
                  <a:txBody>
                    <a:bodyPr/>
                    <a:lstStyle/>
                    <a:p>
                      <a:pPr marL="800100" marR="0" lvl="1" indent="-342900" algn="l" rtl="0">
                        <a:lnSpc>
                          <a:spcPct val="100000"/>
                        </a:lnSpc>
                        <a:spcBef>
                          <a:spcPts val="0"/>
                        </a:spcBef>
                        <a:spcAft>
                          <a:spcPts val="0"/>
                        </a:spcAft>
                        <a:buClr>
                          <a:schemeClr val="dk1"/>
                        </a:buClr>
                        <a:buSzPts val="1800"/>
                        <a:buFont typeface="Arial"/>
                        <a:buChar char="•"/>
                      </a:pPr>
                      <a:r>
                        <a:rPr lang="en-DE" sz="1800" b="0" u="none" strike="noStrike" cap="none"/>
                        <a:t>RSA - hands-on session (GLM-based RSA)</a:t>
                      </a:r>
                      <a:endParaRPr sz="1400" u="none" strike="noStrike" cap="none"/>
                    </a:p>
                  </a:txBody>
                  <a:tcPr marL="91450" marR="91450" marT="45725" marB="45725" anchor="ctr">
                    <a:lnL w="9525" cap="flat" cmpd="sng">
                      <a:solidFill>
                        <a:schemeClr val="dk1"/>
                      </a:solidFill>
                      <a:prstDash val="solid"/>
                      <a:round/>
                      <a:headEnd type="none" w="sm" len="sm"/>
                      <a:tailEnd type="none" w="sm" len="sm"/>
                    </a:lnL>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E945E">
                        <a:alpha val="29019"/>
                      </a:srgbClr>
                    </a:solidFill>
                  </a:tcPr>
                </a:tc>
                <a:extLst>
                  <a:ext uri="{0D108BD9-81ED-4DB2-BD59-A6C34878D82A}">
                    <a16:rowId xmlns:a16="http://schemas.microsoft.com/office/drawing/2014/main" val="10003"/>
                  </a:ext>
                </a:extLst>
              </a:tr>
              <a:tr h="975300">
                <a:tc>
                  <a:txBody>
                    <a:bodyPr/>
                    <a:lstStyle/>
                    <a:p>
                      <a:pPr marL="0" marR="0" lvl="0" indent="0" algn="l" rtl="0">
                        <a:lnSpc>
                          <a:spcPct val="100000"/>
                        </a:lnSpc>
                        <a:spcBef>
                          <a:spcPts val="0"/>
                        </a:spcBef>
                        <a:spcAft>
                          <a:spcPts val="0"/>
                        </a:spcAft>
                        <a:buClr>
                          <a:srgbClr val="000000"/>
                        </a:buClr>
                        <a:buSzPts val="1800"/>
                        <a:buFont typeface="Arial"/>
                        <a:buNone/>
                      </a:pPr>
                      <a:r>
                        <a:rPr lang="en-DE" sz="1800" u="none" strike="noStrike" cap="none"/>
                        <a:t>Day 5</a:t>
                      </a:r>
                      <a:endParaRPr sz="1400" u="none" strike="noStrike" cap="none"/>
                    </a:p>
                    <a:p>
                      <a:pPr marL="0" marR="0" lvl="0" indent="0" algn="l" rtl="0">
                        <a:lnSpc>
                          <a:spcPct val="100000"/>
                        </a:lnSpc>
                        <a:spcBef>
                          <a:spcPts val="0"/>
                        </a:spcBef>
                        <a:spcAft>
                          <a:spcPts val="0"/>
                        </a:spcAft>
                        <a:buClr>
                          <a:schemeClr val="dk1"/>
                        </a:buClr>
                        <a:buSzPts val="1800"/>
                        <a:buFont typeface="Calibri"/>
                        <a:buNone/>
                      </a:pPr>
                      <a:r>
                        <a:rPr lang="en-DE" sz="1800" b="0" u="none" strike="noStrike" cap="none"/>
                        <a:t>(21.01.2023)</a:t>
                      </a:r>
                      <a:endParaRPr sz="1400" u="none" strike="noStrike" cap="none"/>
                    </a:p>
                  </a:txBody>
                  <a:tcPr marL="91450" marR="91450" marT="45725" marB="45725">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solidFill>
                      <a:srgbClr val="5E945E">
                        <a:alpha val="60000"/>
                      </a:srgbClr>
                    </a:solidFill>
                  </a:tcPr>
                </a:tc>
                <a:tc>
                  <a:txBody>
                    <a:bodyPr/>
                    <a:lstStyle/>
                    <a:p>
                      <a:pPr marL="800100" marR="0" lvl="1" indent="-342900" algn="l" rtl="0">
                        <a:lnSpc>
                          <a:spcPct val="100000"/>
                        </a:lnSpc>
                        <a:spcBef>
                          <a:spcPts val="0"/>
                        </a:spcBef>
                        <a:spcAft>
                          <a:spcPts val="0"/>
                        </a:spcAft>
                        <a:buClr>
                          <a:schemeClr val="dk1"/>
                        </a:buClr>
                        <a:buSzPts val="1800"/>
                        <a:buFont typeface="Arial"/>
                        <a:buChar char="•"/>
                      </a:pPr>
                      <a:r>
                        <a:rPr lang="en-DE" sz="1800" b="0" u="none" strike="noStrike" cap="none"/>
                        <a:t>Neuroimgaing data preprocessing</a:t>
                      </a:r>
                      <a:endParaRPr sz="1400" u="none" strike="noStrike" cap="none"/>
                    </a:p>
                    <a:p>
                      <a:pPr marL="800100" marR="0" lvl="1" indent="-342900" algn="l" rtl="0">
                        <a:lnSpc>
                          <a:spcPct val="100000"/>
                        </a:lnSpc>
                        <a:spcBef>
                          <a:spcPts val="0"/>
                        </a:spcBef>
                        <a:spcAft>
                          <a:spcPts val="0"/>
                        </a:spcAft>
                        <a:buClr>
                          <a:schemeClr val="dk1"/>
                        </a:buClr>
                        <a:buSzPts val="1800"/>
                        <a:buFont typeface="Arial"/>
                        <a:buChar char="•"/>
                      </a:pPr>
                      <a:r>
                        <a:rPr lang="en-DE" sz="1800" b="0" u="none" strike="noStrike" cap="none"/>
                        <a:t>Introduction to DNNs</a:t>
                      </a:r>
                      <a:endParaRPr sz="1400" u="none" strike="noStrike" cap="none"/>
                    </a:p>
                  </a:txBody>
                  <a:tcPr marL="91450" marR="91450" marT="45725" marB="45725" anchor="ctr">
                    <a:lnL w="9525" cap="flat" cmpd="sng">
                      <a:solidFill>
                        <a:schemeClr val="dk1"/>
                      </a:solidFill>
                      <a:prstDash val="solid"/>
                      <a:round/>
                      <a:headEnd type="none" w="sm" len="sm"/>
                      <a:tailEnd type="none" w="sm" len="sm"/>
                    </a:lnL>
                    <a:lnT w="9525" cap="flat" cmpd="sng">
                      <a:solidFill>
                        <a:schemeClr val="dk1"/>
                      </a:solidFill>
                      <a:prstDash val="solid"/>
                      <a:round/>
                      <a:headEnd type="none" w="sm" len="sm"/>
                      <a:tailEnd type="none" w="sm" len="sm"/>
                    </a:lnT>
                    <a:solidFill>
                      <a:srgbClr val="5E945E">
                        <a:alpha val="29019"/>
                      </a:srgbClr>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0"/>
          <p:cNvSpPr txBox="1">
            <a:spLocks noGrp="1"/>
          </p:cNvSpPr>
          <p:nvPr>
            <p:ph type="title"/>
          </p:nvPr>
        </p:nvSpPr>
        <p:spPr>
          <a:xfrm>
            <a:off x="838200" y="2103437"/>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DE"/>
              <a:t>Running RSA on your own data</a:t>
            </a:r>
            <a:endParaRPr/>
          </a:p>
        </p:txBody>
      </p:sp>
      <p:sp>
        <p:nvSpPr>
          <p:cNvPr id="280" name="Google Shape;280;p20"/>
          <p:cNvSpPr/>
          <p:nvPr/>
        </p:nvSpPr>
        <p:spPr>
          <a:xfrm>
            <a:off x="6096000" y="0"/>
            <a:ext cx="6096000" cy="121920"/>
          </a:xfrm>
          <a:prstGeom prst="rect">
            <a:avLst/>
          </a:prstGeom>
          <a:solidFill>
            <a:srgbClr val="BF002A"/>
          </a:solidFill>
          <a:ln w="12700" cap="flat" cmpd="sng">
            <a:solidFill>
              <a:srgbClr val="BF002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1" name="Google Shape;281;p20"/>
          <p:cNvSpPr/>
          <p:nvPr/>
        </p:nvSpPr>
        <p:spPr>
          <a:xfrm>
            <a:off x="0" y="0"/>
            <a:ext cx="6096000" cy="121920"/>
          </a:xfrm>
          <a:prstGeom prst="rect">
            <a:avLst/>
          </a:prstGeom>
          <a:solidFill>
            <a:srgbClr val="7F7F7F"/>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DE"/>
              <a:t>Dataset</a:t>
            </a:r>
            <a:endParaRPr/>
          </a:p>
        </p:txBody>
      </p:sp>
      <p:sp>
        <p:nvSpPr>
          <p:cNvPr id="288" name="Google Shape;288;p21"/>
          <p:cNvSpPr/>
          <p:nvPr/>
        </p:nvSpPr>
        <p:spPr>
          <a:xfrm>
            <a:off x="6096000" y="0"/>
            <a:ext cx="6096000" cy="121920"/>
          </a:xfrm>
          <a:prstGeom prst="rect">
            <a:avLst/>
          </a:prstGeom>
          <a:solidFill>
            <a:srgbClr val="BF002A"/>
          </a:solidFill>
          <a:ln w="12700" cap="flat" cmpd="sng">
            <a:solidFill>
              <a:srgbClr val="BF002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9" name="Google Shape;289;p21"/>
          <p:cNvSpPr/>
          <p:nvPr/>
        </p:nvSpPr>
        <p:spPr>
          <a:xfrm>
            <a:off x="0" y="0"/>
            <a:ext cx="6096000" cy="121920"/>
          </a:xfrm>
          <a:prstGeom prst="rect">
            <a:avLst/>
          </a:prstGeom>
          <a:solidFill>
            <a:srgbClr val="7F7F7F"/>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90" name="Google Shape;290;p21" descr="Graphical user interface, application&#10;&#10;Description automatically generated"/>
          <p:cNvPicPr preferRelativeResize="0"/>
          <p:nvPr/>
        </p:nvPicPr>
        <p:blipFill rotWithShape="1">
          <a:blip r:embed="rId3">
            <a:alphaModFix/>
          </a:blip>
          <a:srcRect/>
          <a:stretch/>
        </p:blipFill>
        <p:spPr>
          <a:xfrm>
            <a:off x="1284514" y="1690688"/>
            <a:ext cx="5537860" cy="3961967"/>
          </a:xfrm>
          <a:prstGeom prst="rect">
            <a:avLst/>
          </a:prstGeom>
          <a:noFill/>
          <a:ln>
            <a:noFill/>
          </a:ln>
        </p:spPr>
      </p:pic>
      <p:sp>
        <p:nvSpPr>
          <p:cNvPr id="291" name="Google Shape;291;p21"/>
          <p:cNvSpPr txBox="1"/>
          <p:nvPr/>
        </p:nvSpPr>
        <p:spPr>
          <a:xfrm>
            <a:off x="5439495" y="6102204"/>
            <a:ext cx="138287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DE" sz="1200" b="0" i="0" u="none" strike="noStrike" cap="none">
                <a:solidFill>
                  <a:schemeClr val="dk1"/>
                </a:solidFill>
                <a:latin typeface="Calibri"/>
                <a:ea typeface="Calibri"/>
                <a:cs typeface="Calibri"/>
                <a:sym typeface="Calibri"/>
              </a:rPr>
              <a:t>Conolly et al., 2012</a:t>
            </a:r>
            <a:endParaRPr sz="1400" b="0" i="0" u="none" strike="noStrike" cap="none">
              <a:solidFill>
                <a:srgbClr val="000000"/>
              </a:solidFill>
              <a:latin typeface="Arial"/>
              <a:ea typeface="Arial"/>
              <a:cs typeface="Arial"/>
              <a:sym typeface="Arial"/>
            </a:endParaRPr>
          </a:p>
        </p:txBody>
      </p:sp>
      <p:sp>
        <p:nvSpPr>
          <p:cNvPr id="292" name="Google Shape;292;p21"/>
          <p:cNvSpPr txBox="1"/>
          <p:nvPr/>
        </p:nvSpPr>
        <p:spPr>
          <a:xfrm>
            <a:off x="5925004" y="5724514"/>
            <a:ext cx="68435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DE" sz="1200" b="0" i="0" u="none" strike="noStrike" cap="none">
                <a:solidFill>
                  <a:schemeClr val="dk1"/>
                </a:solidFill>
                <a:latin typeface="Calibri"/>
                <a:ea typeface="Calibri"/>
                <a:cs typeface="Calibri"/>
                <a:sym typeface="Calibri"/>
              </a:rPr>
              <a:t>Figure 1</a:t>
            </a:r>
            <a:endParaRPr sz="1400" b="0" i="0" u="none" strike="noStrike" cap="none">
              <a:solidFill>
                <a:srgbClr val="000000"/>
              </a:solidFill>
              <a:latin typeface="Arial"/>
              <a:ea typeface="Arial"/>
              <a:cs typeface="Arial"/>
              <a:sym typeface="Arial"/>
            </a:endParaRPr>
          </a:p>
        </p:txBody>
      </p:sp>
      <p:sp>
        <p:nvSpPr>
          <p:cNvPr id="293" name="Google Shape;293;p21"/>
          <p:cNvSpPr txBox="1"/>
          <p:nvPr/>
        </p:nvSpPr>
        <p:spPr>
          <a:xfrm>
            <a:off x="7268688" y="1933719"/>
            <a:ext cx="4181132" cy="317009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DE" sz="2000" b="0" i="0" u="none" strike="noStrike" cap="none">
                <a:solidFill>
                  <a:srgbClr val="000000"/>
                </a:solidFill>
                <a:latin typeface="Calibri"/>
                <a:ea typeface="Calibri"/>
                <a:cs typeface="Calibri"/>
                <a:sym typeface="Calibri"/>
              </a:rPr>
              <a:t>Conolly et al., 2012</a:t>
            </a:r>
            <a:endParaRPr/>
          </a:p>
          <a:p>
            <a:pPr marL="342900" marR="0" lvl="0" indent="-342900" algn="l" rtl="0">
              <a:lnSpc>
                <a:spcPct val="100000"/>
              </a:lnSpc>
              <a:spcBef>
                <a:spcPts val="0"/>
              </a:spcBef>
              <a:spcAft>
                <a:spcPts val="0"/>
              </a:spcAft>
              <a:buClr>
                <a:srgbClr val="000000"/>
              </a:buClr>
              <a:buSzPts val="2000"/>
              <a:buFont typeface="Arial"/>
              <a:buChar char="•"/>
            </a:pPr>
            <a:r>
              <a:rPr lang="en-DE" sz="2000" b="0" i="0" u="none" strike="noStrike" cap="none">
                <a:solidFill>
                  <a:srgbClr val="000000"/>
                </a:solidFill>
                <a:latin typeface="Calibri"/>
                <a:ea typeface="Calibri"/>
                <a:cs typeface="Calibri"/>
                <a:sym typeface="Calibri"/>
              </a:rPr>
              <a:t>fMRI study (event-related design)</a:t>
            </a:r>
            <a:endParaRPr/>
          </a:p>
          <a:p>
            <a:pPr marL="342900" marR="0" lvl="0" indent="-342900" algn="l" rtl="0">
              <a:lnSpc>
                <a:spcPct val="100000"/>
              </a:lnSpc>
              <a:spcBef>
                <a:spcPts val="0"/>
              </a:spcBef>
              <a:spcAft>
                <a:spcPts val="0"/>
              </a:spcAft>
              <a:buClr>
                <a:srgbClr val="000000"/>
              </a:buClr>
              <a:buSzPts val="2000"/>
              <a:buFont typeface="Arial"/>
              <a:buChar char="•"/>
            </a:pPr>
            <a:r>
              <a:rPr lang="en-DE" sz="2000" b="0" i="0" u="none" strike="noStrike" cap="none">
                <a:solidFill>
                  <a:srgbClr val="000000"/>
                </a:solidFill>
                <a:latin typeface="Calibri"/>
                <a:ea typeface="Calibri"/>
                <a:cs typeface="Calibri"/>
                <a:sym typeface="Calibri"/>
              </a:rPr>
              <a:t>8 participants</a:t>
            </a:r>
            <a:endParaRPr/>
          </a:p>
          <a:p>
            <a:pPr marL="342900" marR="0" lvl="0" indent="-342900" algn="l" rtl="0">
              <a:lnSpc>
                <a:spcPct val="100000"/>
              </a:lnSpc>
              <a:spcBef>
                <a:spcPts val="0"/>
              </a:spcBef>
              <a:spcAft>
                <a:spcPts val="0"/>
              </a:spcAft>
              <a:buClr>
                <a:srgbClr val="000000"/>
              </a:buClr>
              <a:buSzPts val="2000"/>
              <a:buFont typeface="Arial"/>
              <a:buChar char="•"/>
            </a:pPr>
            <a:r>
              <a:rPr lang="en-DE" sz="2000" b="0" i="0" u="sng" strike="noStrike" cap="none">
                <a:solidFill>
                  <a:srgbClr val="000000"/>
                </a:solidFill>
                <a:latin typeface="Calibri"/>
                <a:ea typeface="Calibri"/>
                <a:cs typeface="Calibri"/>
                <a:sym typeface="Calibri"/>
              </a:rPr>
              <a:t>Stimuli: </a:t>
            </a:r>
            <a:endParaRPr/>
          </a:p>
          <a:p>
            <a:pPr marL="342900" marR="0" lvl="2" indent="-342900" algn="l" rtl="0">
              <a:lnSpc>
                <a:spcPct val="100000"/>
              </a:lnSpc>
              <a:spcBef>
                <a:spcPts val="0"/>
              </a:spcBef>
              <a:spcAft>
                <a:spcPts val="0"/>
              </a:spcAft>
              <a:buClr>
                <a:srgbClr val="000000"/>
              </a:buClr>
              <a:buSzPts val="2000"/>
              <a:buFont typeface="Arial"/>
              <a:buChar char="•"/>
            </a:pPr>
            <a:r>
              <a:rPr lang="en-DE" sz="2000" b="0" i="0" u="none" strike="noStrike" cap="none">
                <a:solidFill>
                  <a:srgbClr val="000000"/>
                </a:solidFill>
                <a:latin typeface="Calibri"/>
                <a:ea typeface="Calibri"/>
                <a:cs typeface="Calibri"/>
                <a:sym typeface="Calibri"/>
              </a:rPr>
              <a:t>Six species: ladybird, luna moths, yellowthroat warblers, mallard ducks, lemurs, and monkeys</a:t>
            </a:r>
            <a:endParaRPr/>
          </a:p>
          <a:p>
            <a:pPr marL="342900" marR="0" lvl="0" indent="-342900" algn="l" rtl="0">
              <a:lnSpc>
                <a:spcPct val="100000"/>
              </a:lnSpc>
              <a:spcBef>
                <a:spcPts val="0"/>
              </a:spcBef>
              <a:spcAft>
                <a:spcPts val="0"/>
              </a:spcAft>
              <a:buClr>
                <a:srgbClr val="000000"/>
              </a:buClr>
              <a:buSzPts val="2000"/>
              <a:buFont typeface="Arial"/>
              <a:buChar char="•"/>
            </a:pPr>
            <a:r>
              <a:rPr lang="en-DE" sz="2000" b="0" i="0" u="none" strike="noStrike" cap="none">
                <a:solidFill>
                  <a:srgbClr val="000000"/>
                </a:solidFill>
                <a:latin typeface="Calibri"/>
                <a:ea typeface="Calibri"/>
                <a:cs typeface="Calibri"/>
                <a:sym typeface="Calibri"/>
              </a:rPr>
              <a:t>64 unique images for each species (384 images in total)</a:t>
            </a:r>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DE"/>
              <a:t>Dataset</a:t>
            </a:r>
            <a:endParaRPr/>
          </a:p>
        </p:txBody>
      </p:sp>
      <p:sp>
        <p:nvSpPr>
          <p:cNvPr id="300" name="Google Shape;300;p54"/>
          <p:cNvSpPr/>
          <p:nvPr/>
        </p:nvSpPr>
        <p:spPr>
          <a:xfrm>
            <a:off x="6096000" y="0"/>
            <a:ext cx="6096000" cy="121920"/>
          </a:xfrm>
          <a:prstGeom prst="rect">
            <a:avLst/>
          </a:prstGeom>
          <a:solidFill>
            <a:srgbClr val="BF002A"/>
          </a:solidFill>
          <a:ln w="12700" cap="flat" cmpd="sng">
            <a:solidFill>
              <a:srgbClr val="BF002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1" name="Google Shape;301;p54"/>
          <p:cNvSpPr/>
          <p:nvPr/>
        </p:nvSpPr>
        <p:spPr>
          <a:xfrm>
            <a:off x="0" y="0"/>
            <a:ext cx="6096000" cy="121920"/>
          </a:xfrm>
          <a:prstGeom prst="rect">
            <a:avLst/>
          </a:prstGeom>
          <a:solidFill>
            <a:srgbClr val="7F7F7F"/>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2" name="Google Shape;302;p54"/>
          <p:cNvSpPr txBox="1"/>
          <p:nvPr/>
        </p:nvSpPr>
        <p:spPr>
          <a:xfrm>
            <a:off x="10499125" y="5491618"/>
            <a:ext cx="138287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DE" sz="1200" b="0" i="0" u="none" strike="noStrike" cap="none">
                <a:solidFill>
                  <a:schemeClr val="dk1"/>
                </a:solidFill>
                <a:latin typeface="Calibri"/>
                <a:ea typeface="Calibri"/>
                <a:cs typeface="Calibri"/>
                <a:sym typeface="Calibri"/>
              </a:rPr>
              <a:t>Conolly et al., 2012</a:t>
            </a:r>
            <a:endParaRPr sz="1400" b="0" i="0" u="none" strike="noStrike" cap="none">
              <a:solidFill>
                <a:srgbClr val="000000"/>
              </a:solidFill>
              <a:latin typeface="Arial"/>
              <a:ea typeface="Arial"/>
              <a:cs typeface="Arial"/>
              <a:sym typeface="Arial"/>
            </a:endParaRPr>
          </a:p>
        </p:txBody>
      </p:sp>
      <p:sp>
        <p:nvSpPr>
          <p:cNvPr id="303" name="Google Shape;303;p54"/>
          <p:cNvSpPr txBox="1"/>
          <p:nvPr/>
        </p:nvSpPr>
        <p:spPr>
          <a:xfrm>
            <a:off x="574308" y="1943983"/>
            <a:ext cx="4181100" cy="29913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DE" sz="2000" b="0" i="0" u="none" strike="noStrike" cap="none">
                <a:solidFill>
                  <a:srgbClr val="000000"/>
                </a:solidFill>
                <a:latin typeface="Calibri"/>
                <a:ea typeface="Calibri"/>
                <a:cs typeface="Calibri"/>
                <a:sym typeface="Calibri"/>
              </a:rPr>
              <a:t>Behavioral similarity judgments: to “choose the odd-one-out” given a set of three animals.</a:t>
            </a:r>
            <a:endParaRPr/>
          </a:p>
          <a:p>
            <a:pPr marL="342900" marR="0" lvl="0" indent="-342900" algn="l" rtl="0">
              <a:lnSpc>
                <a:spcPct val="100000"/>
              </a:lnSpc>
              <a:spcBef>
                <a:spcPts val="1000"/>
              </a:spcBef>
              <a:spcAft>
                <a:spcPts val="0"/>
              </a:spcAft>
              <a:buClr>
                <a:srgbClr val="000000"/>
              </a:buClr>
              <a:buSzPts val="2000"/>
              <a:buFont typeface="Arial"/>
              <a:buChar char="•"/>
            </a:pPr>
            <a:r>
              <a:rPr lang="en-DE" sz="2000" b="0" i="0" u="none" strike="noStrike" cap="none">
                <a:solidFill>
                  <a:srgbClr val="000000"/>
                </a:solidFill>
                <a:latin typeface="Calibri"/>
                <a:ea typeface="Calibri"/>
                <a:cs typeface="Calibri"/>
                <a:sym typeface="Calibri"/>
              </a:rPr>
              <a:t>V1 model similarity structure: low-level visual properties such as retinotopic shape biases and spatial frequency information based on a model of V1 cortical neurons (Serre et al., 2007).</a:t>
            </a:r>
            <a:endParaRPr/>
          </a:p>
        </p:txBody>
      </p:sp>
      <p:pic>
        <p:nvPicPr>
          <p:cNvPr id="304" name="Google Shape;304;p54" descr="Diagram&#10;&#10;Description automatically generated"/>
          <p:cNvPicPr preferRelativeResize="0"/>
          <p:nvPr/>
        </p:nvPicPr>
        <p:blipFill rotWithShape="1">
          <a:blip r:embed="rId3">
            <a:alphaModFix/>
          </a:blip>
          <a:srcRect/>
          <a:stretch/>
        </p:blipFill>
        <p:spPr>
          <a:xfrm>
            <a:off x="5530452" y="1956395"/>
            <a:ext cx="5948316" cy="2978150"/>
          </a:xfrm>
          <a:prstGeom prst="rect">
            <a:avLst/>
          </a:prstGeom>
          <a:noFill/>
          <a:ln>
            <a:noFill/>
          </a:ln>
        </p:spPr>
      </p:pic>
      <p:sp>
        <p:nvSpPr>
          <p:cNvPr id="305" name="Google Shape;305;p54"/>
          <p:cNvSpPr txBox="1"/>
          <p:nvPr/>
        </p:nvSpPr>
        <p:spPr>
          <a:xfrm>
            <a:off x="10506210" y="5074582"/>
            <a:ext cx="68435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DE" sz="1200" b="0" i="0" u="none" strike="noStrike" cap="none">
                <a:solidFill>
                  <a:schemeClr val="dk1"/>
                </a:solidFill>
                <a:latin typeface="Calibri"/>
                <a:ea typeface="Calibri"/>
                <a:cs typeface="Calibri"/>
                <a:sym typeface="Calibri"/>
              </a:rPr>
              <a:t>Figure 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DE"/>
              <a:t>Inverse multidimensional scaling</a:t>
            </a:r>
            <a:endParaRPr/>
          </a:p>
        </p:txBody>
      </p:sp>
      <p:sp>
        <p:nvSpPr>
          <p:cNvPr id="312" name="Google Shape;312;p23"/>
          <p:cNvSpPr/>
          <p:nvPr/>
        </p:nvSpPr>
        <p:spPr>
          <a:xfrm>
            <a:off x="6096000" y="0"/>
            <a:ext cx="6096000" cy="121920"/>
          </a:xfrm>
          <a:prstGeom prst="rect">
            <a:avLst/>
          </a:prstGeom>
          <a:solidFill>
            <a:srgbClr val="BF002A"/>
          </a:solidFill>
          <a:ln w="12700" cap="flat" cmpd="sng">
            <a:solidFill>
              <a:srgbClr val="BF002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3" name="Google Shape;313;p23"/>
          <p:cNvSpPr/>
          <p:nvPr/>
        </p:nvSpPr>
        <p:spPr>
          <a:xfrm>
            <a:off x="0" y="0"/>
            <a:ext cx="6096000" cy="121920"/>
          </a:xfrm>
          <a:prstGeom prst="rect">
            <a:avLst/>
          </a:prstGeom>
          <a:solidFill>
            <a:srgbClr val="7F7F7F"/>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4" name="Google Shape;314;p23"/>
          <p:cNvSpPr txBox="1">
            <a:spLocks noGrp="1"/>
          </p:cNvSpPr>
          <p:nvPr>
            <p:ph type="body" idx="1"/>
          </p:nvPr>
        </p:nvSpPr>
        <p:spPr>
          <a:xfrm>
            <a:off x="838200" y="1825625"/>
            <a:ext cx="10515600" cy="58737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DE"/>
              <a:t>“Inferring dissimilarity structure from multiple item arrangements”</a:t>
            </a:r>
            <a:endParaRPr/>
          </a:p>
        </p:txBody>
      </p:sp>
      <p:sp>
        <p:nvSpPr>
          <p:cNvPr id="315" name="Google Shape;315;p23"/>
          <p:cNvSpPr txBox="1"/>
          <p:nvPr/>
        </p:nvSpPr>
        <p:spPr>
          <a:xfrm>
            <a:off x="838200" y="2413000"/>
            <a:ext cx="10515600" cy="3746499"/>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316" name="Google Shape;316;p23"/>
          <p:cNvSpPr txBox="1"/>
          <p:nvPr/>
        </p:nvSpPr>
        <p:spPr>
          <a:xfrm>
            <a:off x="838200" y="2293937"/>
            <a:ext cx="10096499" cy="144655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282828"/>
              </a:buClr>
              <a:buSzPts val="2200"/>
              <a:buFont typeface="Arial"/>
              <a:buChar char="•"/>
            </a:pPr>
            <a:r>
              <a:rPr lang="en-DE" sz="2200" b="0" i="0" u="none" strike="noStrike" cap="none">
                <a:solidFill>
                  <a:srgbClr val="282828"/>
                </a:solidFill>
                <a:latin typeface="Arial"/>
                <a:ea typeface="Arial"/>
                <a:cs typeface="Arial"/>
                <a:sym typeface="Arial"/>
              </a:rPr>
              <a:t>the dissimilarity matrix is estimated by “inverse MDS” based on multiple arrangements of item subsets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282828"/>
              </a:buClr>
              <a:buSzPts val="2200"/>
              <a:buFont typeface="Arial"/>
              <a:buChar char="•"/>
            </a:pPr>
            <a:r>
              <a:rPr lang="en-DE" sz="2200" b="0" i="0" u="none" strike="noStrike" cap="none">
                <a:solidFill>
                  <a:srgbClr val="282828"/>
                </a:solidFill>
                <a:latin typeface="Arial"/>
                <a:ea typeface="Arial"/>
                <a:cs typeface="Arial"/>
                <a:sym typeface="Arial"/>
              </a:rPr>
              <a:t>the subsets are designed by an adaptive algorithm that aims to provide optimal evidence for the dissimilarity estimates</a:t>
            </a:r>
            <a:endParaRPr sz="2200" b="0" i="0" u="none" strike="noStrike" cap="none">
              <a:solidFill>
                <a:schemeClr val="dk1"/>
              </a:solidFill>
              <a:latin typeface="Calibri"/>
              <a:ea typeface="Calibri"/>
              <a:cs typeface="Calibri"/>
              <a:sym typeface="Calibri"/>
            </a:endParaRPr>
          </a:p>
        </p:txBody>
      </p:sp>
      <p:pic>
        <p:nvPicPr>
          <p:cNvPr id="317" name="Google Shape;317;p23" descr="A picture containing engineering drawing&#10;&#10;Description automatically generated"/>
          <p:cNvPicPr preferRelativeResize="0"/>
          <p:nvPr/>
        </p:nvPicPr>
        <p:blipFill rotWithShape="1">
          <a:blip r:embed="rId3">
            <a:alphaModFix/>
          </a:blip>
          <a:srcRect r="47121"/>
          <a:stretch/>
        </p:blipFill>
        <p:spPr>
          <a:xfrm>
            <a:off x="2857499" y="3740486"/>
            <a:ext cx="3378201" cy="3117513"/>
          </a:xfrm>
          <a:prstGeom prst="rect">
            <a:avLst/>
          </a:prstGeom>
          <a:noFill/>
          <a:ln>
            <a:noFill/>
          </a:ln>
        </p:spPr>
      </p:pic>
      <p:pic>
        <p:nvPicPr>
          <p:cNvPr id="318" name="Google Shape;318;p23" descr="A picture containing engineering drawing&#10;&#10;Description automatically generated"/>
          <p:cNvPicPr preferRelativeResize="0"/>
          <p:nvPr/>
        </p:nvPicPr>
        <p:blipFill rotWithShape="1">
          <a:blip r:embed="rId3">
            <a:alphaModFix/>
          </a:blip>
          <a:srcRect l="54071"/>
          <a:stretch/>
        </p:blipFill>
        <p:spPr>
          <a:xfrm>
            <a:off x="6400302" y="3740485"/>
            <a:ext cx="2934199" cy="3117513"/>
          </a:xfrm>
          <a:prstGeom prst="rect">
            <a:avLst/>
          </a:prstGeom>
          <a:noFill/>
          <a:ln>
            <a:noFill/>
          </a:ln>
        </p:spPr>
      </p:pic>
      <p:sp>
        <p:nvSpPr>
          <p:cNvPr id="319" name="Google Shape;319;p23"/>
          <p:cNvSpPr txBox="1"/>
          <p:nvPr/>
        </p:nvSpPr>
        <p:spPr>
          <a:xfrm>
            <a:off x="9443160" y="6492875"/>
            <a:ext cx="153798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DE" sz="1200" b="0" i="0" u="none" strike="noStrike" cap="none">
                <a:solidFill>
                  <a:schemeClr val="dk1"/>
                </a:solidFill>
                <a:latin typeface="Calibri"/>
                <a:ea typeface="Calibri"/>
                <a:cs typeface="Calibri"/>
                <a:sym typeface="Calibri"/>
              </a:rPr>
              <a:t>Tucciarelli et al., 2019</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DE"/>
              <a:t>Meadows</a:t>
            </a:r>
            <a:endParaRPr/>
          </a:p>
        </p:txBody>
      </p:sp>
      <p:sp>
        <p:nvSpPr>
          <p:cNvPr id="326" name="Google Shape;326;p22"/>
          <p:cNvSpPr/>
          <p:nvPr/>
        </p:nvSpPr>
        <p:spPr>
          <a:xfrm>
            <a:off x="6096000" y="0"/>
            <a:ext cx="6096000" cy="121920"/>
          </a:xfrm>
          <a:prstGeom prst="rect">
            <a:avLst/>
          </a:prstGeom>
          <a:solidFill>
            <a:srgbClr val="BF002A"/>
          </a:solidFill>
          <a:ln w="12700" cap="flat" cmpd="sng">
            <a:solidFill>
              <a:srgbClr val="BF002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2"/>
          <p:cNvSpPr/>
          <p:nvPr/>
        </p:nvSpPr>
        <p:spPr>
          <a:xfrm>
            <a:off x="0" y="0"/>
            <a:ext cx="6096000" cy="121920"/>
          </a:xfrm>
          <a:prstGeom prst="rect">
            <a:avLst/>
          </a:prstGeom>
          <a:solidFill>
            <a:srgbClr val="7F7F7F"/>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8" name="Google Shape;328;p22" descr="Graphical user interface, text, application&#10;&#10;Description automatically generated"/>
          <p:cNvPicPr preferRelativeResize="0"/>
          <p:nvPr/>
        </p:nvPicPr>
        <p:blipFill rotWithShape="1">
          <a:blip r:embed="rId3">
            <a:alphaModFix/>
          </a:blip>
          <a:srcRect/>
          <a:stretch/>
        </p:blipFill>
        <p:spPr>
          <a:xfrm>
            <a:off x="1582085" y="1933893"/>
            <a:ext cx="9027829" cy="267811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DE"/>
              <a:t>Meadows</a:t>
            </a:r>
            <a:endParaRPr/>
          </a:p>
        </p:txBody>
      </p:sp>
      <p:sp>
        <p:nvSpPr>
          <p:cNvPr id="335" name="Google Shape;335;p24"/>
          <p:cNvSpPr/>
          <p:nvPr/>
        </p:nvSpPr>
        <p:spPr>
          <a:xfrm>
            <a:off x="6096000" y="0"/>
            <a:ext cx="6096000" cy="121920"/>
          </a:xfrm>
          <a:prstGeom prst="rect">
            <a:avLst/>
          </a:prstGeom>
          <a:solidFill>
            <a:srgbClr val="BF002A"/>
          </a:solidFill>
          <a:ln w="12700" cap="flat" cmpd="sng">
            <a:solidFill>
              <a:srgbClr val="BF002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24"/>
          <p:cNvSpPr/>
          <p:nvPr/>
        </p:nvSpPr>
        <p:spPr>
          <a:xfrm>
            <a:off x="0" y="0"/>
            <a:ext cx="6096000" cy="121920"/>
          </a:xfrm>
          <a:prstGeom prst="rect">
            <a:avLst/>
          </a:prstGeom>
          <a:solidFill>
            <a:srgbClr val="7F7F7F"/>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7" name="Google Shape;337;p24"/>
          <p:cNvSpPr txBox="1">
            <a:spLocks noGrp="1"/>
          </p:cNvSpPr>
          <p:nvPr>
            <p:ph type="body" idx="1"/>
          </p:nvPr>
        </p:nvSpPr>
        <p:spPr>
          <a:xfrm>
            <a:off x="838200" y="1825625"/>
            <a:ext cx="10515600" cy="344487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DE"/>
              <a:t>Where to start?</a:t>
            </a:r>
            <a:endParaRPr/>
          </a:p>
          <a:p>
            <a:pPr marL="685800" lvl="1" indent="-228600" algn="l" rtl="0">
              <a:lnSpc>
                <a:spcPct val="90000"/>
              </a:lnSpc>
              <a:spcBef>
                <a:spcPts val="500"/>
              </a:spcBef>
              <a:spcAft>
                <a:spcPts val="0"/>
              </a:spcAft>
              <a:buSzPts val="2400"/>
              <a:buChar char="•"/>
            </a:pPr>
            <a:r>
              <a:rPr lang="en-DE"/>
              <a:t>Create an account (</a:t>
            </a:r>
            <a:r>
              <a:rPr lang="en-DE" u="sng">
                <a:hlinkClick r:id="rId3"/>
              </a:rPr>
              <a:t>https://meadows-research.com/</a:t>
            </a:r>
            <a:r>
              <a:rPr lang="en-DE"/>
              <a:t> )</a:t>
            </a:r>
            <a:endParaRPr/>
          </a:p>
          <a:p>
            <a:pPr marL="685800" lvl="1" indent="-228600" algn="l" rtl="0">
              <a:lnSpc>
                <a:spcPct val="90000"/>
              </a:lnSpc>
              <a:spcBef>
                <a:spcPts val="500"/>
              </a:spcBef>
              <a:spcAft>
                <a:spcPts val="0"/>
              </a:spcAft>
              <a:buSzPts val="2400"/>
              <a:buChar char="•"/>
            </a:pPr>
            <a:r>
              <a:rPr lang="en-DE"/>
              <a:t>Get the stimuli</a:t>
            </a:r>
            <a:endParaRPr/>
          </a:p>
          <a:p>
            <a:pPr marL="228600" lvl="0" indent="-228600" algn="l" rtl="0">
              <a:lnSpc>
                <a:spcPct val="90000"/>
              </a:lnSpc>
              <a:spcBef>
                <a:spcPts val="1000"/>
              </a:spcBef>
              <a:spcAft>
                <a:spcPts val="0"/>
              </a:spcAft>
              <a:buClr>
                <a:schemeClr val="dk1"/>
              </a:buClr>
              <a:buSzPts val="2800"/>
              <a:buChar char="•"/>
            </a:pPr>
            <a:r>
              <a:rPr lang="en-DE"/>
              <a:t>Done! What next?</a:t>
            </a:r>
            <a:endParaRPr/>
          </a:p>
          <a:p>
            <a:pPr marL="685800" lvl="1" indent="-228600" algn="l" rtl="0">
              <a:lnSpc>
                <a:spcPct val="90000"/>
              </a:lnSpc>
              <a:spcBef>
                <a:spcPts val="500"/>
              </a:spcBef>
              <a:spcAft>
                <a:spcPts val="0"/>
              </a:spcAft>
              <a:buClr>
                <a:schemeClr val="dk1"/>
              </a:buClr>
              <a:buSzPts val="2400"/>
              <a:buChar char="•"/>
            </a:pPr>
            <a:r>
              <a:rPr lang="en-DE"/>
              <a:t>Prepare an inverse MDS experiment</a:t>
            </a:r>
            <a:endParaRPr/>
          </a:p>
          <a:p>
            <a:pPr marL="685800" lvl="1" indent="-228600" algn="l" rtl="0">
              <a:lnSpc>
                <a:spcPct val="90000"/>
              </a:lnSpc>
              <a:spcBef>
                <a:spcPts val="500"/>
              </a:spcBef>
              <a:spcAft>
                <a:spcPts val="0"/>
              </a:spcAft>
              <a:buClr>
                <a:schemeClr val="dk1"/>
              </a:buClr>
              <a:buSzPts val="2400"/>
              <a:buChar char="•"/>
            </a:pPr>
            <a:r>
              <a:rPr lang="en-DE"/>
              <a:t>Add demographic information and description of the study</a:t>
            </a:r>
            <a:endParaRPr/>
          </a:p>
          <a:p>
            <a:pPr marL="685800" lvl="1" indent="-228600" algn="l" rtl="0">
              <a:lnSpc>
                <a:spcPct val="90000"/>
              </a:lnSpc>
              <a:spcBef>
                <a:spcPts val="500"/>
              </a:spcBef>
              <a:spcAft>
                <a:spcPts val="0"/>
              </a:spcAft>
              <a:buClr>
                <a:schemeClr val="dk1"/>
              </a:buClr>
              <a:buSzPts val="2400"/>
              <a:buChar char="•"/>
            </a:pPr>
            <a:r>
              <a:rPr lang="en-DE"/>
              <a:t>Run the experiment by yourself (remember: set the time limit to 5 min)</a:t>
            </a:r>
            <a:endParaRPr/>
          </a:p>
          <a:p>
            <a:pPr marL="685800" lvl="1" indent="-228600" algn="l" rtl="0">
              <a:lnSpc>
                <a:spcPct val="90000"/>
              </a:lnSpc>
              <a:spcBef>
                <a:spcPts val="500"/>
              </a:spcBef>
              <a:spcAft>
                <a:spcPts val="0"/>
              </a:spcAft>
              <a:buClr>
                <a:schemeClr val="dk1"/>
              </a:buClr>
              <a:buSzPts val="2400"/>
              <a:buChar char="•"/>
            </a:pPr>
            <a:r>
              <a:rPr lang="en-DE"/>
              <a:t>Download the results (.mat file)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5"/>
          <p:cNvSpPr/>
          <p:nvPr/>
        </p:nvSpPr>
        <p:spPr>
          <a:xfrm>
            <a:off x="6096000" y="0"/>
            <a:ext cx="6096000" cy="121920"/>
          </a:xfrm>
          <a:prstGeom prst="rect">
            <a:avLst/>
          </a:prstGeom>
          <a:solidFill>
            <a:srgbClr val="BF002A"/>
          </a:solidFill>
          <a:ln w="12700" cap="flat" cmpd="sng">
            <a:solidFill>
              <a:srgbClr val="BF002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
          <p:cNvSpPr/>
          <p:nvPr/>
        </p:nvSpPr>
        <p:spPr>
          <a:xfrm>
            <a:off x="0" y="0"/>
            <a:ext cx="6096000" cy="121920"/>
          </a:xfrm>
          <a:prstGeom prst="rect">
            <a:avLst/>
          </a:prstGeom>
          <a:solidFill>
            <a:srgbClr val="7F7F7F"/>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45" name="Google Shape;345;p25" descr="Graphical user interface, text, application, email&#10;&#10;Description automatically generated"/>
          <p:cNvPicPr preferRelativeResize="0"/>
          <p:nvPr/>
        </p:nvPicPr>
        <p:blipFill rotWithShape="1">
          <a:blip r:embed="rId3">
            <a:alphaModFix/>
          </a:blip>
          <a:srcRect/>
          <a:stretch/>
        </p:blipFill>
        <p:spPr>
          <a:xfrm>
            <a:off x="816719" y="1096191"/>
            <a:ext cx="5537200" cy="1958133"/>
          </a:xfrm>
          <a:prstGeom prst="rect">
            <a:avLst/>
          </a:prstGeom>
          <a:noFill/>
          <a:ln>
            <a:noFill/>
          </a:ln>
        </p:spPr>
      </p:pic>
      <p:sp>
        <p:nvSpPr>
          <p:cNvPr id="346" name="Google Shape;346;p25"/>
          <p:cNvSpPr txBox="1"/>
          <p:nvPr/>
        </p:nvSpPr>
        <p:spPr>
          <a:xfrm>
            <a:off x="444500" y="394791"/>
            <a:ext cx="4402039"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DE" sz="2200" b="0" i="0" u="none" strike="noStrike" cap="none">
                <a:solidFill>
                  <a:schemeClr val="dk1"/>
                </a:solidFill>
                <a:latin typeface="Calibri"/>
                <a:ea typeface="Calibri"/>
                <a:cs typeface="Calibri"/>
                <a:sym typeface="Calibri"/>
              </a:rPr>
              <a:t>1. Demographic data (Dynamic form)</a:t>
            </a:r>
            <a:endParaRPr sz="1400" b="0" i="0" u="none" strike="noStrike" cap="none">
              <a:solidFill>
                <a:srgbClr val="000000"/>
              </a:solidFill>
              <a:latin typeface="Arial"/>
              <a:ea typeface="Arial"/>
              <a:cs typeface="Arial"/>
              <a:sym typeface="Arial"/>
            </a:endParaRPr>
          </a:p>
        </p:txBody>
      </p:sp>
      <p:pic>
        <p:nvPicPr>
          <p:cNvPr id="347" name="Google Shape;347;p25" descr="Graphical user interface, text, application, email&#10;&#10;Description automatically generated"/>
          <p:cNvPicPr preferRelativeResize="0"/>
          <p:nvPr/>
        </p:nvPicPr>
        <p:blipFill rotWithShape="1">
          <a:blip r:embed="rId4">
            <a:alphaModFix/>
          </a:blip>
          <a:srcRect/>
          <a:stretch/>
        </p:blipFill>
        <p:spPr>
          <a:xfrm>
            <a:off x="816719" y="3181349"/>
            <a:ext cx="3734230" cy="3543300"/>
          </a:xfrm>
          <a:prstGeom prst="rect">
            <a:avLst/>
          </a:prstGeom>
          <a:noFill/>
          <a:ln>
            <a:noFill/>
          </a:ln>
        </p:spPr>
      </p:pic>
      <p:sp>
        <p:nvSpPr>
          <p:cNvPr id="348" name="Google Shape;348;p25"/>
          <p:cNvSpPr txBox="1"/>
          <p:nvPr/>
        </p:nvSpPr>
        <p:spPr>
          <a:xfrm>
            <a:off x="7955063" y="394790"/>
            <a:ext cx="346171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DE" sz="2200" b="0" i="0" u="none" strike="noStrike" cap="none">
                <a:solidFill>
                  <a:schemeClr val="dk1"/>
                </a:solidFill>
                <a:latin typeface="Calibri"/>
                <a:ea typeface="Calibri"/>
                <a:cs typeface="Calibri"/>
                <a:sym typeface="Calibri"/>
              </a:rPr>
              <a:t>2. Info (General Information)</a:t>
            </a:r>
            <a:endParaRPr sz="1400" b="0" i="0" u="none" strike="noStrike" cap="none">
              <a:solidFill>
                <a:srgbClr val="000000"/>
              </a:solidFill>
              <a:latin typeface="Arial"/>
              <a:ea typeface="Arial"/>
              <a:cs typeface="Arial"/>
              <a:sym typeface="Arial"/>
            </a:endParaRPr>
          </a:p>
        </p:txBody>
      </p:sp>
      <p:pic>
        <p:nvPicPr>
          <p:cNvPr id="349" name="Google Shape;349;p25" descr="Graphical user interface, text, application, email&#10;&#10;Description automatically generated"/>
          <p:cNvPicPr preferRelativeResize="0"/>
          <p:nvPr/>
        </p:nvPicPr>
        <p:blipFill rotWithShape="1">
          <a:blip r:embed="rId5">
            <a:alphaModFix/>
          </a:blip>
          <a:srcRect/>
          <a:stretch/>
        </p:blipFill>
        <p:spPr>
          <a:xfrm>
            <a:off x="7340600" y="1004750"/>
            <a:ext cx="4851400" cy="19860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6"/>
          <p:cNvSpPr/>
          <p:nvPr/>
        </p:nvSpPr>
        <p:spPr>
          <a:xfrm>
            <a:off x="6096000" y="0"/>
            <a:ext cx="6096000" cy="121920"/>
          </a:xfrm>
          <a:prstGeom prst="rect">
            <a:avLst/>
          </a:prstGeom>
          <a:solidFill>
            <a:srgbClr val="BF002A"/>
          </a:solidFill>
          <a:ln w="12700" cap="flat" cmpd="sng">
            <a:solidFill>
              <a:srgbClr val="BF002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6" name="Google Shape;356;p26"/>
          <p:cNvSpPr/>
          <p:nvPr/>
        </p:nvSpPr>
        <p:spPr>
          <a:xfrm>
            <a:off x="0" y="0"/>
            <a:ext cx="6096000" cy="121920"/>
          </a:xfrm>
          <a:prstGeom prst="rect">
            <a:avLst/>
          </a:prstGeom>
          <a:solidFill>
            <a:srgbClr val="7F7F7F"/>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7" name="Google Shape;357;p26"/>
          <p:cNvSpPr txBox="1"/>
          <p:nvPr/>
        </p:nvSpPr>
        <p:spPr>
          <a:xfrm>
            <a:off x="444500" y="394791"/>
            <a:ext cx="644638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DE" sz="2200" b="0" i="0" u="none" strike="noStrike" cap="none">
                <a:solidFill>
                  <a:schemeClr val="dk1"/>
                </a:solidFill>
                <a:latin typeface="Calibri"/>
                <a:ea typeface="Calibri"/>
                <a:cs typeface="Calibri"/>
                <a:sym typeface="Calibri"/>
              </a:rPr>
              <a:t>3. Multi-arrangement experiment (Multi Arrangement)</a:t>
            </a:r>
            <a:endParaRPr sz="1400" b="0" i="0" u="none" strike="noStrike" cap="none">
              <a:solidFill>
                <a:srgbClr val="000000"/>
              </a:solidFill>
              <a:latin typeface="Arial"/>
              <a:ea typeface="Arial"/>
              <a:cs typeface="Arial"/>
              <a:sym typeface="Arial"/>
            </a:endParaRPr>
          </a:p>
        </p:txBody>
      </p:sp>
      <p:pic>
        <p:nvPicPr>
          <p:cNvPr id="358" name="Google Shape;358;p26" descr="Graphical user interface, text, application, email&#10;&#10;Description automatically generated"/>
          <p:cNvPicPr preferRelativeResize="0"/>
          <p:nvPr/>
        </p:nvPicPr>
        <p:blipFill rotWithShape="1">
          <a:blip r:embed="rId3">
            <a:alphaModFix/>
          </a:blip>
          <a:srcRect/>
          <a:stretch/>
        </p:blipFill>
        <p:spPr>
          <a:xfrm>
            <a:off x="589090" y="976629"/>
            <a:ext cx="6488258" cy="555052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7"/>
          <p:cNvSpPr/>
          <p:nvPr/>
        </p:nvSpPr>
        <p:spPr>
          <a:xfrm>
            <a:off x="6096000" y="0"/>
            <a:ext cx="6096000" cy="121920"/>
          </a:xfrm>
          <a:prstGeom prst="rect">
            <a:avLst/>
          </a:prstGeom>
          <a:solidFill>
            <a:srgbClr val="BF002A"/>
          </a:solidFill>
          <a:ln w="12700" cap="flat" cmpd="sng">
            <a:solidFill>
              <a:srgbClr val="BF002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5" name="Google Shape;365;p27"/>
          <p:cNvSpPr/>
          <p:nvPr/>
        </p:nvSpPr>
        <p:spPr>
          <a:xfrm>
            <a:off x="0" y="0"/>
            <a:ext cx="6096000" cy="121920"/>
          </a:xfrm>
          <a:prstGeom prst="rect">
            <a:avLst/>
          </a:prstGeom>
          <a:solidFill>
            <a:srgbClr val="7F7F7F"/>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66" name="Google Shape;366;p27" descr="Graphical user interface, text, application&#10;&#10;Description automatically generated"/>
          <p:cNvPicPr preferRelativeResize="0"/>
          <p:nvPr/>
        </p:nvPicPr>
        <p:blipFill rotWithShape="1">
          <a:blip r:embed="rId3">
            <a:alphaModFix/>
          </a:blip>
          <a:srcRect/>
          <a:stretch/>
        </p:blipFill>
        <p:spPr>
          <a:xfrm>
            <a:off x="2972008" y="334302"/>
            <a:ext cx="5695132" cy="2465178"/>
          </a:xfrm>
          <a:prstGeom prst="rect">
            <a:avLst/>
          </a:prstGeom>
          <a:noFill/>
          <a:ln>
            <a:noFill/>
          </a:ln>
        </p:spPr>
      </p:pic>
      <p:pic>
        <p:nvPicPr>
          <p:cNvPr id="367" name="Google Shape;367;p27" descr="Shape&#10;&#10;Description automatically generated with medium confidence"/>
          <p:cNvPicPr preferRelativeResize="0"/>
          <p:nvPr/>
        </p:nvPicPr>
        <p:blipFill rotWithShape="1">
          <a:blip r:embed="rId4">
            <a:alphaModFix/>
          </a:blip>
          <a:srcRect t="39410"/>
          <a:stretch/>
        </p:blipFill>
        <p:spPr>
          <a:xfrm>
            <a:off x="3921776" y="3104570"/>
            <a:ext cx="3795596" cy="3143250"/>
          </a:xfrm>
          <a:prstGeom prst="rect">
            <a:avLst/>
          </a:prstGeom>
          <a:noFill/>
          <a:ln>
            <a:noFill/>
          </a:ln>
        </p:spPr>
      </p:pic>
      <p:pic>
        <p:nvPicPr>
          <p:cNvPr id="368" name="Google Shape;368;p27" descr="Shape&#10;&#10;Description automatically generated with medium confidence"/>
          <p:cNvPicPr preferRelativeResize="0"/>
          <p:nvPr/>
        </p:nvPicPr>
        <p:blipFill rotWithShape="1">
          <a:blip r:embed="rId4">
            <a:alphaModFix/>
          </a:blip>
          <a:srcRect r="41669" b="59782"/>
          <a:stretch/>
        </p:blipFill>
        <p:spPr>
          <a:xfrm>
            <a:off x="435714" y="3104570"/>
            <a:ext cx="3265609" cy="3077511"/>
          </a:xfrm>
          <a:prstGeom prst="rect">
            <a:avLst/>
          </a:prstGeom>
          <a:noFill/>
          <a:ln>
            <a:noFill/>
          </a:ln>
        </p:spPr>
      </p:pic>
      <p:pic>
        <p:nvPicPr>
          <p:cNvPr id="369" name="Google Shape;369;p27" descr="Chart, scatter chart&#10;&#10;Description automatically generated"/>
          <p:cNvPicPr preferRelativeResize="0"/>
          <p:nvPr/>
        </p:nvPicPr>
        <p:blipFill rotWithShape="1">
          <a:blip r:embed="rId5">
            <a:alphaModFix/>
          </a:blip>
          <a:srcRect l="3536" t="3535"/>
          <a:stretch/>
        </p:blipFill>
        <p:spPr>
          <a:xfrm>
            <a:off x="7937825" y="3104570"/>
            <a:ext cx="2984175" cy="310693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p:nvPr/>
        </p:nvSpPr>
        <p:spPr>
          <a:xfrm>
            <a:off x="6096000" y="0"/>
            <a:ext cx="6096000" cy="121920"/>
          </a:xfrm>
          <a:prstGeom prst="rect">
            <a:avLst/>
          </a:prstGeom>
          <a:solidFill>
            <a:srgbClr val="BF002A"/>
          </a:solidFill>
          <a:ln w="12700" cap="flat" cmpd="sng">
            <a:solidFill>
              <a:srgbClr val="BF002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8"/>
          <p:cNvSpPr/>
          <p:nvPr/>
        </p:nvSpPr>
        <p:spPr>
          <a:xfrm>
            <a:off x="0" y="0"/>
            <a:ext cx="6096000" cy="121920"/>
          </a:xfrm>
          <a:prstGeom prst="rect">
            <a:avLst/>
          </a:prstGeom>
          <a:solidFill>
            <a:srgbClr val="7F7F7F"/>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77" name="Google Shape;377;p28" descr="Graphical user interface, text, application&#10;&#10;Description automatically generated"/>
          <p:cNvPicPr preferRelativeResize="0"/>
          <p:nvPr/>
        </p:nvPicPr>
        <p:blipFill rotWithShape="1">
          <a:blip r:embed="rId3">
            <a:alphaModFix/>
          </a:blip>
          <a:srcRect/>
          <a:stretch/>
        </p:blipFill>
        <p:spPr>
          <a:xfrm>
            <a:off x="147636" y="1174750"/>
            <a:ext cx="5924551" cy="1671831"/>
          </a:xfrm>
          <a:prstGeom prst="rect">
            <a:avLst/>
          </a:prstGeom>
          <a:noFill/>
          <a:ln>
            <a:noFill/>
          </a:ln>
        </p:spPr>
      </p:pic>
      <p:sp>
        <p:nvSpPr>
          <p:cNvPr id="378" name="Google Shape;378;p28"/>
          <p:cNvSpPr/>
          <p:nvPr/>
        </p:nvSpPr>
        <p:spPr>
          <a:xfrm>
            <a:off x="2692400" y="2070990"/>
            <a:ext cx="1117600" cy="775591"/>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379" name="Google Shape;379;p28"/>
          <p:cNvCxnSpPr/>
          <p:nvPr/>
        </p:nvCxnSpPr>
        <p:spPr>
          <a:xfrm rot="10800000" flipH="1">
            <a:off x="2627312" y="2846581"/>
            <a:ext cx="454025" cy="1866009"/>
          </a:xfrm>
          <a:prstGeom prst="straightConnector1">
            <a:avLst/>
          </a:prstGeom>
          <a:noFill/>
          <a:ln w="19050" cap="flat" cmpd="sng">
            <a:solidFill>
              <a:srgbClr val="FF0000"/>
            </a:solidFill>
            <a:prstDash val="solid"/>
            <a:miter lim="800000"/>
            <a:headEnd type="none" w="sm" len="sm"/>
            <a:tailEnd type="triangle" w="med" len="med"/>
          </a:ln>
        </p:spPr>
      </p:cxnSp>
      <p:pic>
        <p:nvPicPr>
          <p:cNvPr id="380" name="Google Shape;380;p28" descr="Graphical user interface, text, application, email&#10;&#10;Description automatically generated"/>
          <p:cNvPicPr preferRelativeResize="0"/>
          <p:nvPr/>
        </p:nvPicPr>
        <p:blipFill rotWithShape="1">
          <a:blip r:embed="rId4">
            <a:alphaModFix/>
          </a:blip>
          <a:srcRect/>
          <a:stretch/>
        </p:blipFill>
        <p:spPr>
          <a:xfrm>
            <a:off x="6455501" y="1301750"/>
            <a:ext cx="5376998" cy="4254500"/>
          </a:xfrm>
          <a:prstGeom prst="rect">
            <a:avLst/>
          </a:prstGeom>
          <a:noFill/>
          <a:ln>
            <a:noFill/>
          </a:ln>
        </p:spPr>
      </p:pic>
      <p:sp>
        <p:nvSpPr>
          <p:cNvPr id="381" name="Google Shape;381;p28"/>
          <p:cNvSpPr/>
          <p:nvPr/>
        </p:nvSpPr>
        <p:spPr>
          <a:xfrm>
            <a:off x="6973706" y="4890770"/>
            <a:ext cx="2957694" cy="601980"/>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382" name="Google Shape;382;p28"/>
          <p:cNvCxnSpPr/>
          <p:nvPr/>
        </p:nvCxnSpPr>
        <p:spPr>
          <a:xfrm rot="10800000" flipH="1">
            <a:off x="5965193" y="5429250"/>
            <a:ext cx="1356720" cy="1052830"/>
          </a:xfrm>
          <a:prstGeom prst="straightConnector1">
            <a:avLst/>
          </a:prstGeom>
          <a:noFill/>
          <a:ln w="19050" cap="flat" cmpd="sng">
            <a:solidFill>
              <a:srgbClr val="FF0000"/>
            </a:solidFill>
            <a:prstDash val="solid"/>
            <a:miter lim="800000"/>
            <a:headEnd type="none" w="sm" len="sm"/>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DE"/>
              <a:t>What will we need?</a:t>
            </a:r>
            <a:endParaRPr/>
          </a:p>
        </p:txBody>
      </p:sp>
      <p:sp>
        <p:nvSpPr>
          <p:cNvPr id="107" name="Google Shape;107;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15000"/>
              </a:lnSpc>
              <a:spcBef>
                <a:spcPts val="0"/>
              </a:spcBef>
              <a:spcAft>
                <a:spcPts val="0"/>
              </a:spcAft>
              <a:buClr>
                <a:schemeClr val="dk1"/>
              </a:buClr>
              <a:buSzPts val="2800"/>
              <a:buChar char="•"/>
            </a:pPr>
            <a:r>
              <a:rPr lang="en-DE"/>
              <a:t>MATLAB</a:t>
            </a:r>
            <a:endParaRPr/>
          </a:p>
          <a:p>
            <a:pPr marL="228600" lvl="0" indent="-228600" algn="l" rtl="0">
              <a:lnSpc>
                <a:spcPct val="115000"/>
              </a:lnSpc>
              <a:spcBef>
                <a:spcPts val="0"/>
              </a:spcBef>
              <a:spcAft>
                <a:spcPts val="0"/>
              </a:spcAft>
              <a:buClr>
                <a:schemeClr val="dk1"/>
              </a:buClr>
              <a:buSzPts val="2800"/>
              <a:buChar char="•"/>
            </a:pPr>
            <a:r>
              <a:rPr lang="en-DE"/>
              <a:t>CoSMoMVPA</a:t>
            </a:r>
            <a:endParaRPr/>
          </a:p>
          <a:p>
            <a:pPr marL="228600" lvl="0" indent="-228600" algn="l" rtl="0">
              <a:lnSpc>
                <a:spcPct val="115000"/>
              </a:lnSpc>
              <a:spcBef>
                <a:spcPts val="0"/>
              </a:spcBef>
              <a:spcAft>
                <a:spcPts val="0"/>
              </a:spcAft>
              <a:buClr>
                <a:schemeClr val="dk1"/>
              </a:buClr>
              <a:buSzPts val="2800"/>
              <a:buChar char="•"/>
            </a:pPr>
            <a:r>
              <a:rPr lang="en-DE"/>
              <a:t>Meadows</a:t>
            </a:r>
            <a:endParaRPr/>
          </a:p>
          <a:p>
            <a:pPr marL="685800" lvl="1" indent="-228600" algn="l" rtl="0">
              <a:lnSpc>
                <a:spcPct val="90000"/>
              </a:lnSpc>
              <a:spcBef>
                <a:spcPts val="500"/>
              </a:spcBef>
              <a:spcAft>
                <a:spcPts val="0"/>
              </a:spcAft>
              <a:buClr>
                <a:schemeClr val="dk1"/>
              </a:buClr>
              <a:buSzPts val="2400"/>
              <a:buChar char="•"/>
            </a:pPr>
            <a:r>
              <a:rPr lang="en-DE"/>
              <a:t>Account</a:t>
            </a:r>
            <a:endParaRPr/>
          </a:p>
          <a:p>
            <a:pPr marL="685800" lvl="1" indent="-228600" algn="l" rtl="0">
              <a:lnSpc>
                <a:spcPct val="90000"/>
              </a:lnSpc>
              <a:spcBef>
                <a:spcPts val="500"/>
              </a:spcBef>
              <a:spcAft>
                <a:spcPts val="0"/>
              </a:spcAft>
              <a:buClr>
                <a:schemeClr val="dk1"/>
              </a:buClr>
              <a:buSzPts val="2400"/>
              <a:buChar char="•"/>
            </a:pPr>
            <a:r>
              <a:rPr lang="en-DE"/>
              <a:t>Stimuli (6 images)</a:t>
            </a:r>
            <a:endParaRPr/>
          </a:p>
          <a:p>
            <a:pPr marL="228600" lvl="0" indent="-228600" algn="l" rtl="0">
              <a:lnSpc>
                <a:spcPct val="90000"/>
              </a:lnSpc>
              <a:spcBef>
                <a:spcPts val="1000"/>
              </a:spcBef>
              <a:spcAft>
                <a:spcPts val="0"/>
              </a:spcAft>
              <a:buClr>
                <a:schemeClr val="dk1"/>
              </a:buClr>
              <a:buSzPts val="2800"/>
              <a:buChar char="•"/>
            </a:pPr>
            <a:r>
              <a:rPr lang="en-DE"/>
              <a:t>BrainNet Viewer</a:t>
            </a:r>
            <a:endParaRPr/>
          </a:p>
        </p:txBody>
      </p:sp>
      <p:sp>
        <p:nvSpPr>
          <p:cNvPr id="108" name="Google Shape;108;p3"/>
          <p:cNvSpPr/>
          <p:nvPr/>
        </p:nvSpPr>
        <p:spPr>
          <a:xfrm>
            <a:off x="6096000" y="0"/>
            <a:ext cx="6096000" cy="121920"/>
          </a:xfrm>
          <a:prstGeom prst="rect">
            <a:avLst/>
          </a:prstGeom>
          <a:solidFill>
            <a:srgbClr val="BF002A"/>
          </a:solidFill>
          <a:ln w="12700" cap="flat" cmpd="sng">
            <a:solidFill>
              <a:srgbClr val="BF002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9" name="Google Shape;109;p3"/>
          <p:cNvSpPr/>
          <p:nvPr/>
        </p:nvSpPr>
        <p:spPr>
          <a:xfrm>
            <a:off x="0" y="0"/>
            <a:ext cx="6096000" cy="121920"/>
          </a:xfrm>
          <a:prstGeom prst="rect">
            <a:avLst/>
          </a:prstGeom>
          <a:solidFill>
            <a:srgbClr val="7F7F7F"/>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3"/>
          <p:cNvSpPr txBox="1">
            <a:spLocks noGrp="1"/>
          </p:cNvSpPr>
          <p:nvPr>
            <p:ph type="ctrTitle"/>
          </p:nvPr>
        </p:nvSpPr>
        <p:spPr>
          <a:xfrm>
            <a:off x="1146312" y="2534600"/>
            <a:ext cx="10367677" cy="2387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249999"/>
              <a:buFont typeface="Calibri"/>
              <a:buNone/>
            </a:pPr>
            <a:r>
              <a:rPr lang="en-DE" b="1"/>
              <a:t>Matlab: from beginner to expert</a:t>
            </a:r>
            <a:br>
              <a:rPr lang="en-DE" b="1"/>
            </a:br>
            <a:br>
              <a:rPr lang="en-DE" b="1"/>
            </a:br>
            <a:r>
              <a:rPr lang="en-DE" sz="4000" b="1"/>
              <a:t>Day 1</a:t>
            </a:r>
            <a:r>
              <a:rPr lang="en-DE" sz="4000" b="1" baseline="30000"/>
              <a:t>st</a:t>
            </a:r>
            <a:endParaRPr sz="4000" b="1"/>
          </a:p>
        </p:txBody>
      </p:sp>
      <p:cxnSp>
        <p:nvCxnSpPr>
          <p:cNvPr id="388" name="Google Shape;388;p43"/>
          <p:cNvCxnSpPr/>
          <p:nvPr/>
        </p:nvCxnSpPr>
        <p:spPr>
          <a:xfrm>
            <a:off x="1895475" y="3961984"/>
            <a:ext cx="8401050" cy="0"/>
          </a:xfrm>
          <a:prstGeom prst="straightConnector1">
            <a:avLst/>
          </a:prstGeom>
          <a:noFill/>
          <a:ln w="28575" cap="flat" cmpd="sng">
            <a:solidFill>
              <a:srgbClr val="BF002A"/>
            </a:solidFill>
            <a:prstDash val="solid"/>
            <a:round/>
            <a:headEnd type="none" w="sm" len="sm"/>
            <a:tailEnd type="none" w="sm" len="sm"/>
          </a:ln>
        </p:spPr>
      </p:cxnSp>
      <p:pic>
        <p:nvPicPr>
          <p:cNvPr id="389" name="Google Shape;389;p43"/>
          <p:cNvPicPr preferRelativeResize="0"/>
          <p:nvPr/>
        </p:nvPicPr>
        <p:blipFill rotWithShape="1">
          <a:blip r:embed="rId3">
            <a:alphaModFix/>
          </a:blip>
          <a:srcRect/>
          <a:stretch/>
        </p:blipFill>
        <p:spPr>
          <a:xfrm>
            <a:off x="300323" y="243003"/>
            <a:ext cx="1514475" cy="1219200"/>
          </a:xfrm>
          <a:prstGeom prst="rect">
            <a:avLst/>
          </a:prstGeom>
          <a:noFill/>
          <a:ln>
            <a:noFill/>
          </a:ln>
        </p:spPr>
      </p:pic>
      <p:pic>
        <p:nvPicPr>
          <p:cNvPr id="390" name="Google Shape;390;p43"/>
          <p:cNvPicPr preferRelativeResize="0"/>
          <p:nvPr/>
        </p:nvPicPr>
        <p:blipFill rotWithShape="1">
          <a:blip r:embed="rId4">
            <a:alphaModFix/>
          </a:blip>
          <a:srcRect/>
          <a:stretch/>
        </p:blipFill>
        <p:spPr>
          <a:xfrm>
            <a:off x="10382612" y="167360"/>
            <a:ext cx="1509065" cy="10709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DE"/>
              <a:t>For beginner:</a:t>
            </a:r>
            <a:endParaRPr/>
          </a:p>
        </p:txBody>
      </p:sp>
      <p:sp>
        <p:nvSpPr>
          <p:cNvPr id="397" name="Google Shape;397;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DE"/>
              <a:t>Register matlab with UR email: </a:t>
            </a:r>
            <a:r>
              <a:rPr lang="en-DE" u="sng">
                <a:solidFill>
                  <a:schemeClr val="hlink"/>
                </a:solidFill>
                <a:hlinkClick r:id="rId3"/>
              </a:rPr>
              <a:t>https://ww2.mathworks.cn/support/learn-with-matlab-tutorials.html</a:t>
            </a:r>
            <a:endParaRPr/>
          </a:p>
          <a:p>
            <a:pPr marL="457200" lvl="0" indent="-342900" algn="l" rtl="0">
              <a:lnSpc>
                <a:spcPct val="90000"/>
              </a:lnSpc>
              <a:spcBef>
                <a:spcPts val="1000"/>
              </a:spcBef>
              <a:spcAft>
                <a:spcPts val="0"/>
              </a:spcAft>
              <a:buClr>
                <a:schemeClr val="dk1"/>
              </a:buClr>
              <a:buSzPts val="1800"/>
              <a:buChar char="•"/>
            </a:pPr>
            <a:r>
              <a:rPr lang="en-DE"/>
              <a:t>Explore: </a:t>
            </a:r>
            <a:r>
              <a:rPr lang="en-DE" b="0" i="0">
                <a:latin typeface="Roboto"/>
                <a:ea typeface="Roboto"/>
                <a:cs typeface="Roboto"/>
                <a:sym typeface="Roboto"/>
              </a:rPr>
              <a:t>MATLAB Onramp</a:t>
            </a:r>
            <a:endParaRPr/>
          </a:p>
          <a:p>
            <a:pPr marL="457200" lvl="0" indent="-228600" algn="l" rtl="0">
              <a:lnSpc>
                <a:spcPct val="90000"/>
              </a:lnSpc>
              <a:spcBef>
                <a:spcPts val="1000"/>
              </a:spcBef>
              <a:spcAft>
                <a:spcPts val="0"/>
              </a:spcAft>
              <a:buClr>
                <a:schemeClr val="dk1"/>
              </a:buClr>
              <a:buSzPts val="1800"/>
              <a:buNone/>
            </a:pPr>
            <a:endParaRPr/>
          </a:p>
        </p:txBody>
      </p:sp>
      <p:sp>
        <p:nvSpPr>
          <p:cNvPr id="398" name="Google Shape;398;p44"/>
          <p:cNvSpPr/>
          <p:nvPr/>
        </p:nvSpPr>
        <p:spPr>
          <a:xfrm>
            <a:off x="6096000" y="0"/>
            <a:ext cx="6096000" cy="121920"/>
          </a:xfrm>
          <a:prstGeom prst="rect">
            <a:avLst/>
          </a:prstGeom>
          <a:solidFill>
            <a:srgbClr val="BF002A"/>
          </a:solidFill>
          <a:ln w="25400" cap="flat" cmpd="sng">
            <a:solidFill>
              <a:srgbClr val="BF00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9" name="Google Shape;399;p44"/>
          <p:cNvSpPr/>
          <p:nvPr/>
        </p:nvSpPr>
        <p:spPr>
          <a:xfrm>
            <a:off x="0" y="0"/>
            <a:ext cx="6096000" cy="121920"/>
          </a:xfrm>
          <a:prstGeom prst="rect">
            <a:avLst/>
          </a:prstGeom>
          <a:solidFill>
            <a:srgbClr val="7F7F7F"/>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00" name="Google Shape;400;p44"/>
          <p:cNvPicPr preferRelativeResize="0"/>
          <p:nvPr/>
        </p:nvPicPr>
        <p:blipFill rotWithShape="1">
          <a:blip r:embed="rId4">
            <a:alphaModFix/>
          </a:blip>
          <a:srcRect/>
          <a:stretch/>
        </p:blipFill>
        <p:spPr>
          <a:xfrm>
            <a:off x="2415209" y="3117687"/>
            <a:ext cx="7941829" cy="3591225"/>
          </a:xfrm>
          <a:prstGeom prst="rect">
            <a:avLst/>
          </a:prstGeom>
          <a:noFill/>
          <a:ln>
            <a:noFill/>
          </a:ln>
        </p:spPr>
      </p:pic>
      <p:sp>
        <p:nvSpPr>
          <p:cNvPr id="401" name="Google Shape;401;p44"/>
          <p:cNvSpPr/>
          <p:nvPr/>
        </p:nvSpPr>
        <p:spPr>
          <a:xfrm>
            <a:off x="7807187" y="3359426"/>
            <a:ext cx="2594113" cy="1749287"/>
          </a:xfrm>
          <a:prstGeom prst="rect">
            <a:avLst/>
          </a:prstGeom>
          <a:noFill/>
          <a:ln w="381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2" name="Google Shape;402;p44"/>
          <p:cNvSpPr/>
          <p:nvPr/>
        </p:nvSpPr>
        <p:spPr>
          <a:xfrm>
            <a:off x="2361007" y="5009320"/>
            <a:ext cx="2594113" cy="1749287"/>
          </a:xfrm>
          <a:prstGeom prst="rect">
            <a:avLst/>
          </a:prstGeom>
          <a:noFill/>
          <a:ln w="38100" cap="flat" cmpd="sng">
            <a:solidFill>
              <a:srgbClr val="C0000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DE"/>
              <a:t>For expert:</a:t>
            </a:r>
            <a:endParaRPr/>
          </a:p>
        </p:txBody>
      </p:sp>
      <p:sp>
        <p:nvSpPr>
          <p:cNvPr id="408" name="Google Shape;408;p4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DE"/>
              <a:t>Explore: </a:t>
            </a:r>
            <a:r>
              <a:rPr lang="en-DE" b="0" i="0">
                <a:latin typeface="Roboto"/>
                <a:ea typeface="Roboto"/>
                <a:cs typeface="Roboto"/>
                <a:sym typeface="Roboto"/>
              </a:rPr>
              <a:t>Deep Learning Onramp in matlab tutorials</a:t>
            </a:r>
            <a:endParaRPr>
              <a:latin typeface="Roboto"/>
              <a:ea typeface="Roboto"/>
              <a:cs typeface="Roboto"/>
              <a:sym typeface="Roboto"/>
            </a:endParaRPr>
          </a:p>
          <a:p>
            <a:pPr marL="457200" lvl="0" indent="-342900" algn="l" rtl="0">
              <a:lnSpc>
                <a:spcPct val="90000"/>
              </a:lnSpc>
              <a:spcBef>
                <a:spcPts val="1000"/>
              </a:spcBef>
              <a:spcAft>
                <a:spcPts val="0"/>
              </a:spcAft>
              <a:buClr>
                <a:schemeClr val="dk1"/>
              </a:buClr>
              <a:buSzPts val="1800"/>
              <a:buChar char="•"/>
            </a:pPr>
            <a:r>
              <a:rPr lang="en-DE"/>
              <a:t>Have fun with Problem Archives (https://projecteuler.net/archives)</a:t>
            </a:r>
            <a:endParaRPr/>
          </a:p>
          <a:p>
            <a:pPr marL="914400" lvl="1" indent="-342900" algn="l" rtl="0">
              <a:lnSpc>
                <a:spcPct val="90000"/>
              </a:lnSpc>
              <a:spcBef>
                <a:spcPts val="500"/>
              </a:spcBef>
              <a:spcAft>
                <a:spcPts val="0"/>
              </a:spcAft>
              <a:buSzPts val="1800"/>
              <a:buChar char="•"/>
            </a:pPr>
            <a:r>
              <a:rPr lang="en-DE"/>
              <a:t>Register</a:t>
            </a:r>
            <a:endParaRPr/>
          </a:p>
          <a:p>
            <a:pPr marL="914400" lvl="1" indent="-342900" algn="l" rtl="0">
              <a:lnSpc>
                <a:spcPct val="90000"/>
              </a:lnSpc>
              <a:spcBef>
                <a:spcPts val="500"/>
              </a:spcBef>
              <a:spcAft>
                <a:spcPts val="0"/>
              </a:spcAft>
              <a:buSzPts val="1800"/>
              <a:buChar char="•"/>
            </a:pPr>
            <a:r>
              <a:rPr lang="en-DE"/>
              <a:t>Play</a:t>
            </a:r>
            <a:endParaRPr/>
          </a:p>
        </p:txBody>
      </p:sp>
      <p:pic>
        <p:nvPicPr>
          <p:cNvPr id="409" name="Google Shape;409;p45"/>
          <p:cNvPicPr preferRelativeResize="0"/>
          <p:nvPr/>
        </p:nvPicPr>
        <p:blipFill rotWithShape="1">
          <a:blip r:embed="rId3">
            <a:alphaModFix/>
          </a:blip>
          <a:srcRect/>
          <a:stretch/>
        </p:blipFill>
        <p:spPr>
          <a:xfrm>
            <a:off x="3252148" y="2851637"/>
            <a:ext cx="5687704" cy="4006363"/>
          </a:xfrm>
          <a:prstGeom prst="rect">
            <a:avLst/>
          </a:prstGeom>
          <a:noFill/>
          <a:ln>
            <a:noFill/>
          </a:ln>
        </p:spPr>
      </p:pic>
      <p:sp>
        <p:nvSpPr>
          <p:cNvPr id="410" name="Google Shape;410;p45"/>
          <p:cNvSpPr/>
          <p:nvPr/>
        </p:nvSpPr>
        <p:spPr>
          <a:xfrm>
            <a:off x="6096000" y="0"/>
            <a:ext cx="6096000" cy="121920"/>
          </a:xfrm>
          <a:prstGeom prst="rect">
            <a:avLst/>
          </a:prstGeom>
          <a:solidFill>
            <a:srgbClr val="BF002A"/>
          </a:solidFill>
          <a:ln w="25400" cap="flat" cmpd="sng">
            <a:solidFill>
              <a:srgbClr val="BF00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45"/>
          <p:cNvSpPr/>
          <p:nvPr/>
        </p:nvSpPr>
        <p:spPr>
          <a:xfrm>
            <a:off x="0" y="0"/>
            <a:ext cx="6096000" cy="121920"/>
          </a:xfrm>
          <a:prstGeom prst="rect">
            <a:avLst/>
          </a:prstGeom>
          <a:solidFill>
            <a:srgbClr val="7F7F7F"/>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Google Shape;416;p46"/>
          <p:cNvPicPr preferRelativeResize="0">
            <a:picLocks noGrp="1"/>
          </p:cNvPicPr>
          <p:nvPr>
            <p:ph type="body" idx="1"/>
          </p:nvPr>
        </p:nvPicPr>
        <p:blipFill rotWithShape="1">
          <a:blip r:embed="rId3">
            <a:alphaModFix/>
          </a:blip>
          <a:srcRect/>
          <a:stretch/>
        </p:blipFill>
        <p:spPr>
          <a:xfrm>
            <a:off x="838200" y="3538948"/>
            <a:ext cx="10515600" cy="3319052"/>
          </a:xfrm>
          <a:prstGeom prst="rect">
            <a:avLst/>
          </a:prstGeom>
          <a:noFill/>
          <a:ln>
            <a:noFill/>
          </a:ln>
        </p:spPr>
      </p:pic>
      <p:sp>
        <p:nvSpPr>
          <p:cNvPr id="417" name="Google Shape;417;p46"/>
          <p:cNvSpPr/>
          <p:nvPr/>
        </p:nvSpPr>
        <p:spPr>
          <a:xfrm>
            <a:off x="6096000" y="0"/>
            <a:ext cx="6096000" cy="121920"/>
          </a:xfrm>
          <a:prstGeom prst="rect">
            <a:avLst/>
          </a:prstGeom>
          <a:solidFill>
            <a:srgbClr val="BF002A"/>
          </a:solidFill>
          <a:ln w="25400" cap="flat" cmpd="sng">
            <a:solidFill>
              <a:srgbClr val="BF00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8" name="Google Shape;418;p46"/>
          <p:cNvSpPr/>
          <p:nvPr/>
        </p:nvSpPr>
        <p:spPr>
          <a:xfrm>
            <a:off x="0" y="0"/>
            <a:ext cx="6096000" cy="121920"/>
          </a:xfrm>
          <a:prstGeom prst="rect">
            <a:avLst/>
          </a:prstGeom>
          <a:solidFill>
            <a:srgbClr val="7F7F7F"/>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9" name="Google Shape;419;p46"/>
          <p:cNvPicPr preferRelativeResize="0"/>
          <p:nvPr/>
        </p:nvPicPr>
        <p:blipFill rotWithShape="1">
          <a:blip r:embed="rId4">
            <a:alphaModFix/>
          </a:blip>
          <a:srcRect/>
          <a:stretch/>
        </p:blipFill>
        <p:spPr>
          <a:xfrm>
            <a:off x="757030" y="411432"/>
            <a:ext cx="10399644" cy="301756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DE" sz="1800" b="1">
                <a:latin typeface="Calibri"/>
                <a:ea typeface="Calibri"/>
                <a:cs typeface="Calibri"/>
                <a:sym typeface="Calibri"/>
              </a:rPr>
              <a:t>Exercise 1. Getting familiar with CoSMoMVPA. </a:t>
            </a:r>
            <a:endParaRPr/>
          </a:p>
        </p:txBody>
      </p:sp>
      <p:sp>
        <p:nvSpPr>
          <p:cNvPr id="425" name="Google Shape;425;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DE" sz="2400"/>
              <a:t>Dowload data: </a:t>
            </a:r>
            <a:r>
              <a:rPr lang="en-DE" sz="2400" u="sng">
                <a:solidFill>
                  <a:schemeClr val="hlink"/>
                </a:solidFill>
                <a:hlinkClick r:id="rId3"/>
              </a:rPr>
              <a:t>https://cosmomvpa.org/download.html</a:t>
            </a:r>
            <a:r>
              <a:rPr lang="en-DE" sz="2400"/>
              <a:t> </a:t>
            </a:r>
            <a:endParaRPr/>
          </a:p>
          <a:p>
            <a:pPr marL="457200" lvl="0" indent="-342900" algn="l" rtl="0">
              <a:lnSpc>
                <a:spcPct val="90000"/>
              </a:lnSpc>
              <a:spcBef>
                <a:spcPts val="1000"/>
              </a:spcBef>
              <a:spcAft>
                <a:spcPts val="0"/>
              </a:spcAft>
              <a:buClr>
                <a:schemeClr val="dk1"/>
              </a:buClr>
              <a:buSzPts val="1800"/>
              <a:buChar char="•"/>
            </a:pPr>
            <a:r>
              <a:rPr lang="en-DE" sz="2400">
                <a:solidFill>
                  <a:srgbClr val="25992D"/>
                </a:solidFill>
                <a:latin typeface="Courier"/>
                <a:ea typeface="Courier"/>
                <a:cs typeface="Courier"/>
                <a:sym typeface="Courier"/>
              </a:rPr>
              <a:t>description of dataset</a:t>
            </a:r>
            <a:endParaRPr/>
          </a:p>
          <a:p>
            <a:pPr marL="0" lvl="0" indent="0" algn="l" rtl="0">
              <a:lnSpc>
                <a:spcPct val="90000"/>
              </a:lnSpc>
              <a:spcBef>
                <a:spcPts val="1000"/>
              </a:spcBef>
              <a:spcAft>
                <a:spcPts val="0"/>
              </a:spcAft>
              <a:buSzPts val="1800"/>
              <a:buNone/>
            </a:pPr>
            <a:r>
              <a:rPr lang="en-DE" sz="2400"/>
              <a:t>Six categories (monkey, lemur, mallard, warbler, ladybug, lunamoth) during ten runs in an fMRI study. Using the General Linear Model response were estimated for each category in each run, resulting in 6*10=60 t-values.</a:t>
            </a:r>
            <a:endParaRPr/>
          </a:p>
          <a:p>
            <a:pPr marL="0" lvl="0" indent="0" algn="l" rtl="0">
              <a:lnSpc>
                <a:spcPct val="90000"/>
              </a:lnSpc>
              <a:spcBef>
                <a:spcPts val="1000"/>
              </a:spcBef>
              <a:spcAft>
                <a:spcPts val="0"/>
              </a:spcAft>
              <a:buSzPts val="1800"/>
              <a:buNone/>
            </a:pPr>
            <a:r>
              <a:rPr lang="en-DE" sz="2400"/>
              <a:t>	6 categories x 10 runs</a:t>
            </a:r>
            <a:endParaRPr sz="2400"/>
          </a:p>
        </p:txBody>
      </p:sp>
      <p:sp>
        <p:nvSpPr>
          <p:cNvPr id="426" name="Google Shape;426;p47"/>
          <p:cNvSpPr/>
          <p:nvPr/>
        </p:nvSpPr>
        <p:spPr>
          <a:xfrm>
            <a:off x="6096000" y="0"/>
            <a:ext cx="6096000" cy="121920"/>
          </a:xfrm>
          <a:prstGeom prst="rect">
            <a:avLst/>
          </a:prstGeom>
          <a:solidFill>
            <a:srgbClr val="BF002A"/>
          </a:solidFill>
          <a:ln w="25400" cap="flat" cmpd="sng">
            <a:solidFill>
              <a:srgbClr val="BF00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47"/>
          <p:cNvSpPr/>
          <p:nvPr/>
        </p:nvSpPr>
        <p:spPr>
          <a:xfrm>
            <a:off x="0" y="0"/>
            <a:ext cx="6096000" cy="121920"/>
          </a:xfrm>
          <a:prstGeom prst="rect">
            <a:avLst/>
          </a:prstGeom>
          <a:solidFill>
            <a:srgbClr val="7F7F7F"/>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DE" sz="1800" b="1">
                <a:latin typeface="Calibri"/>
                <a:ea typeface="Calibri"/>
                <a:cs typeface="Calibri"/>
                <a:sym typeface="Calibri"/>
              </a:rPr>
              <a:t>Exercise 1. Getting familiar with CoSMoMVPA. </a:t>
            </a:r>
            <a:endParaRPr/>
          </a:p>
        </p:txBody>
      </p:sp>
      <p:sp>
        <p:nvSpPr>
          <p:cNvPr id="433" name="Google Shape;433;p4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DE" sz="1200"/>
              <a:t>Dowload data: </a:t>
            </a:r>
            <a:r>
              <a:rPr lang="en-DE" sz="1200" u="sng">
                <a:solidFill>
                  <a:schemeClr val="hlink"/>
                </a:solidFill>
                <a:hlinkClick r:id="rId3"/>
              </a:rPr>
              <a:t>https://cosmomvpa.org/download.html</a:t>
            </a:r>
            <a:r>
              <a:rPr lang="en-DE" sz="1200"/>
              <a:t> </a:t>
            </a:r>
            <a:r>
              <a:rPr lang="en-DE" sz="1200">
                <a:solidFill>
                  <a:srgbClr val="25992D"/>
                </a:solidFill>
                <a:latin typeface="Courier"/>
                <a:ea typeface="Courier"/>
                <a:cs typeface="Courier"/>
                <a:sym typeface="Courier"/>
              </a:rPr>
              <a:t>description of dataset</a:t>
            </a:r>
            <a:endParaRPr/>
          </a:p>
          <a:p>
            <a:pPr marL="0" lvl="0" indent="0" algn="l" rtl="0">
              <a:lnSpc>
                <a:spcPct val="90000"/>
              </a:lnSpc>
              <a:spcBef>
                <a:spcPts val="1000"/>
              </a:spcBef>
              <a:spcAft>
                <a:spcPts val="0"/>
              </a:spcAft>
              <a:buSzPts val="1800"/>
              <a:buNone/>
            </a:pPr>
            <a:r>
              <a:rPr lang="en-DE" sz="1200"/>
              <a:t>Six categories (monkey, lemur, mallard, warbler, ladybug, lunamoth) during ten runs in an fMRI study. Using the General Linear Model response were estimated for each category in each run, resulting in 6*10=60 t-values.</a:t>
            </a:r>
            <a:endParaRPr sz="1200"/>
          </a:p>
          <a:p>
            <a:pPr marL="457200" lvl="0" indent="-342900" algn="l" rtl="0">
              <a:lnSpc>
                <a:spcPct val="90000"/>
              </a:lnSpc>
              <a:spcBef>
                <a:spcPts val="1000"/>
              </a:spcBef>
              <a:spcAft>
                <a:spcPts val="0"/>
              </a:spcAft>
              <a:buClr>
                <a:schemeClr val="dk1"/>
              </a:buClr>
              <a:buSzPts val="1800"/>
              <a:buChar char="•"/>
            </a:pPr>
            <a:r>
              <a:rPr lang="en-DE" sz="1800">
                <a:latin typeface="Calibri"/>
                <a:ea typeface="Calibri"/>
                <a:cs typeface="Calibri"/>
                <a:sym typeface="Calibri"/>
              </a:rPr>
              <a:t>In Matlab, open the first exercise (RSA_matlab_cosmomvpa_01.m): </a:t>
            </a:r>
            <a:endParaRPr/>
          </a:p>
        </p:txBody>
      </p:sp>
      <p:sp>
        <p:nvSpPr>
          <p:cNvPr id="434" name="Google Shape;434;p48"/>
          <p:cNvSpPr/>
          <p:nvPr/>
        </p:nvSpPr>
        <p:spPr>
          <a:xfrm>
            <a:off x="6096000" y="0"/>
            <a:ext cx="6096000" cy="121920"/>
          </a:xfrm>
          <a:prstGeom prst="rect">
            <a:avLst/>
          </a:prstGeom>
          <a:solidFill>
            <a:srgbClr val="BF002A"/>
          </a:solidFill>
          <a:ln w="25400" cap="flat" cmpd="sng">
            <a:solidFill>
              <a:srgbClr val="BF00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5" name="Google Shape;435;p48"/>
          <p:cNvSpPr/>
          <p:nvPr/>
        </p:nvSpPr>
        <p:spPr>
          <a:xfrm>
            <a:off x="0" y="0"/>
            <a:ext cx="6096000" cy="121920"/>
          </a:xfrm>
          <a:prstGeom prst="rect">
            <a:avLst/>
          </a:prstGeom>
          <a:solidFill>
            <a:srgbClr val="7F7F7F"/>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36" name="Google Shape;436;p48"/>
          <p:cNvPicPr preferRelativeResize="0"/>
          <p:nvPr/>
        </p:nvPicPr>
        <p:blipFill rotWithShape="1">
          <a:blip r:embed="rId4">
            <a:alphaModFix/>
          </a:blip>
          <a:srcRect/>
          <a:stretch/>
        </p:blipFill>
        <p:spPr>
          <a:xfrm>
            <a:off x="1175000" y="3122750"/>
            <a:ext cx="10178799" cy="3538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DE" sz="4400" b="1">
                <a:latin typeface="Calibri"/>
                <a:ea typeface="Calibri"/>
                <a:cs typeface="Calibri"/>
                <a:sym typeface="Calibri"/>
              </a:rPr>
              <a:t>the format of the CoSMoMVPA dataset:</a:t>
            </a:r>
            <a:endParaRPr/>
          </a:p>
        </p:txBody>
      </p:sp>
      <p:pic>
        <p:nvPicPr>
          <p:cNvPr id="442" name="Google Shape;442;p49"/>
          <p:cNvPicPr preferRelativeResize="0">
            <a:picLocks noGrp="1"/>
          </p:cNvPicPr>
          <p:nvPr>
            <p:ph type="body" idx="1"/>
          </p:nvPr>
        </p:nvPicPr>
        <p:blipFill rotWithShape="1">
          <a:blip r:embed="rId3">
            <a:alphaModFix/>
          </a:blip>
          <a:srcRect/>
          <a:stretch/>
        </p:blipFill>
        <p:spPr>
          <a:xfrm>
            <a:off x="3383584" y="1825625"/>
            <a:ext cx="5424831" cy="4351338"/>
          </a:xfrm>
          <a:prstGeom prst="rect">
            <a:avLst/>
          </a:prstGeom>
          <a:noFill/>
          <a:ln>
            <a:noFill/>
          </a:ln>
        </p:spPr>
      </p:pic>
      <p:sp>
        <p:nvSpPr>
          <p:cNvPr id="443" name="Google Shape;443;p49"/>
          <p:cNvSpPr/>
          <p:nvPr/>
        </p:nvSpPr>
        <p:spPr>
          <a:xfrm>
            <a:off x="6096000" y="0"/>
            <a:ext cx="6096000" cy="121920"/>
          </a:xfrm>
          <a:prstGeom prst="rect">
            <a:avLst/>
          </a:prstGeom>
          <a:solidFill>
            <a:srgbClr val="BF002A"/>
          </a:solidFill>
          <a:ln w="25400" cap="flat" cmpd="sng">
            <a:solidFill>
              <a:srgbClr val="BF00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4" name="Google Shape;444;p49"/>
          <p:cNvSpPr/>
          <p:nvPr/>
        </p:nvSpPr>
        <p:spPr>
          <a:xfrm>
            <a:off x="0" y="0"/>
            <a:ext cx="6096000" cy="121920"/>
          </a:xfrm>
          <a:prstGeom prst="rect">
            <a:avLst/>
          </a:prstGeom>
          <a:solidFill>
            <a:srgbClr val="7F7F7F"/>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endParaRPr/>
          </a:p>
        </p:txBody>
      </p:sp>
      <p:pic>
        <p:nvPicPr>
          <p:cNvPr id="450" name="Google Shape;450;p50"/>
          <p:cNvPicPr preferRelativeResize="0">
            <a:picLocks noGrp="1"/>
          </p:cNvPicPr>
          <p:nvPr>
            <p:ph type="body" idx="1"/>
          </p:nvPr>
        </p:nvPicPr>
        <p:blipFill rotWithShape="1">
          <a:blip r:embed="rId3">
            <a:alphaModFix/>
          </a:blip>
          <a:srcRect/>
          <a:stretch/>
        </p:blipFill>
        <p:spPr>
          <a:xfrm>
            <a:off x="838200" y="1926595"/>
            <a:ext cx="10515600" cy="4149398"/>
          </a:xfrm>
          <a:prstGeom prst="rect">
            <a:avLst/>
          </a:prstGeom>
          <a:noFill/>
          <a:ln>
            <a:noFill/>
          </a:ln>
        </p:spPr>
      </p:pic>
      <p:sp>
        <p:nvSpPr>
          <p:cNvPr id="451" name="Google Shape;451;p50"/>
          <p:cNvSpPr/>
          <p:nvPr/>
        </p:nvSpPr>
        <p:spPr>
          <a:xfrm>
            <a:off x="6096000" y="0"/>
            <a:ext cx="6096000" cy="121920"/>
          </a:xfrm>
          <a:prstGeom prst="rect">
            <a:avLst/>
          </a:prstGeom>
          <a:solidFill>
            <a:srgbClr val="BF002A"/>
          </a:solidFill>
          <a:ln w="25400" cap="flat" cmpd="sng">
            <a:solidFill>
              <a:srgbClr val="BF00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2" name="Google Shape;452;p50"/>
          <p:cNvSpPr/>
          <p:nvPr/>
        </p:nvSpPr>
        <p:spPr>
          <a:xfrm>
            <a:off x="0" y="0"/>
            <a:ext cx="6096000" cy="121920"/>
          </a:xfrm>
          <a:prstGeom prst="rect">
            <a:avLst/>
          </a:prstGeom>
          <a:solidFill>
            <a:srgbClr val="7F7F7F"/>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endParaRPr/>
          </a:p>
        </p:txBody>
      </p:sp>
      <p:pic>
        <p:nvPicPr>
          <p:cNvPr id="458" name="Google Shape;458;p51"/>
          <p:cNvPicPr preferRelativeResize="0">
            <a:picLocks noGrp="1"/>
          </p:cNvPicPr>
          <p:nvPr>
            <p:ph type="body" idx="1"/>
          </p:nvPr>
        </p:nvPicPr>
        <p:blipFill rotWithShape="1">
          <a:blip r:embed="rId3">
            <a:alphaModFix/>
          </a:blip>
          <a:srcRect/>
          <a:stretch/>
        </p:blipFill>
        <p:spPr>
          <a:xfrm>
            <a:off x="1285103" y="879058"/>
            <a:ext cx="9502346" cy="5297905"/>
          </a:xfrm>
          <a:prstGeom prst="rect">
            <a:avLst/>
          </a:prstGeom>
          <a:noFill/>
          <a:ln>
            <a:noFill/>
          </a:ln>
        </p:spPr>
      </p:pic>
      <p:sp>
        <p:nvSpPr>
          <p:cNvPr id="459" name="Google Shape;459;p51"/>
          <p:cNvSpPr/>
          <p:nvPr/>
        </p:nvSpPr>
        <p:spPr>
          <a:xfrm>
            <a:off x="6096000" y="0"/>
            <a:ext cx="6096000" cy="121920"/>
          </a:xfrm>
          <a:prstGeom prst="rect">
            <a:avLst/>
          </a:prstGeom>
          <a:solidFill>
            <a:srgbClr val="BF002A"/>
          </a:solidFill>
          <a:ln w="25400" cap="flat" cmpd="sng">
            <a:solidFill>
              <a:srgbClr val="BF00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0" name="Google Shape;460;p51"/>
          <p:cNvSpPr/>
          <p:nvPr/>
        </p:nvSpPr>
        <p:spPr>
          <a:xfrm>
            <a:off x="0" y="0"/>
            <a:ext cx="6096000" cy="121920"/>
          </a:xfrm>
          <a:prstGeom prst="rect">
            <a:avLst/>
          </a:prstGeom>
          <a:solidFill>
            <a:srgbClr val="7F7F7F"/>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endParaRPr/>
          </a:p>
        </p:txBody>
      </p:sp>
      <p:pic>
        <p:nvPicPr>
          <p:cNvPr id="466" name="Google Shape;466;p52"/>
          <p:cNvPicPr preferRelativeResize="0">
            <a:picLocks noGrp="1"/>
          </p:cNvPicPr>
          <p:nvPr>
            <p:ph type="body" idx="1"/>
          </p:nvPr>
        </p:nvPicPr>
        <p:blipFill rotWithShape="1">
          <a:blip r:embed="rId3">
            <a:alphaModFix/>
          </a:blip>
          <a:srcRect/>
          <a:stretch/>
        </p:blipFill>
        <p:spPr>
          <a:xfrm>
            <a:off x="352865" y="2252201"/>
            <a:ext cx="11486270" cy="2459960"/>
          </a:xfrm>
          <a:prstGeom prst="rect">
            <a:avLst/>
          </a:prstGeom>
          <a:noFill/>
          <a:ln>
            <a:noFill/>
          </a:ln>
        </p:spPr>
      </p:pic>
      <p:sp>
        <p:nvSpPr>
          <p:cNvPr id="467" name="Google Shape;467;p52"/>
          <p:cNvSpPr/>
          <p:nvPr/>
        </p:nvSpPr>
        <p:spPr>
          <a:xfrm>
            <a:off x="6096000" y="0"/>
            <a:ext cx="6096000" cy="121920"/>
          </a:xfrm>
          <a:prstGeom prst="rect">
            <a:avLst/>
          </a:prstGeom>
          <a:solidFill>
            <a:srgbClr val="BF002A"/>
          </a:solidFill>
          <a:ln w="25400" cap="flat" cmpd="sng">
            <a:solidFill>
              <a:srgbClr val="BF00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8" name="Google Shape;468;p52"/>
          <p:cNvSpPr/>
          <p:nvPr/>
        </p:nvSpPr>
        <p:spPr>
          <a:xfrm>
            <a:off x="0" y="0"/>
            <a:ext cx="6096000" cy="121920"/>
          </a:xfrm>
          <a:prstGeom prst="rect">
            <a:avLst/>
          </a:prstGeom>
          <a:solidFill>
            <a:srgbClr val="7F7F7F"/>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DE"/>
              <a:t>Representational Similarity Analysis (RSA)</a:t>
            </a:r>
            <a:endParaRPr/>
          </a:p>
        </p:txBody>
      </p:sp>
      <p:pic>
        <p:nvPicPr>
          <p:cNvPr id="116" name="Google Shape;116;p4" descr="Graphical user interface, application&#10;&#10;Description automatically generated"/>
          <p:cNvPicPr preferRelativeResize="0">
            <a:picLocks noGrp="1"/>
          </p:cNvPicPr>
          <p:nvPr>
            <p:ph type="body" idx="1"/>
          </p:nvPr>
        </p:nvPicPr>
        <p:blipFill rotWithShape="1">
          <a:blip r:embed="rId3">
            <a:alphaModFix/>
          </a:blip>
          <a:srcRect/>
          <a:stretch/>
        </p:blipFill>
        <p:spPr>
          <a:xfrm>
            <a:off x="1706671" y="1690688"/>
            <a:ext cx="8434102" cy="2466975"/>
          </a:xfrm>
          <a:prstGeom prst="rect">
            <a:avLst/>
          </a:prstGeom>
          <a:noFill/>
          <a:ln>
            <a:noFill/>
          </a:ln>
        </p:spPr>
      </p:pic>
      <p:sp>
        <p:nvSpPr>
          <p:cNvPr id="117" name="Google Shape;117;p4"/>
          <p:cNvSpPr/>
          <p:nvPr/>
        </p:nvSpPr>
        <p:spPr>
          <a:xfrm>
            <a:off x="6096000" y="0"/>
            <a:ext cx="6096000" cy="121920"/>
          </a:xfrm>
          <a:prstGeom prst="rect">
            <a:avLst/>
          </a:prstGeom>
          <a:solidFill>
            <a:srgbClr val="BF002A"/>
          </a:solidFill>
          <a:ln w="12700" cap="flat" cmpd="sng">
            <a:solidFill>
              <a:srgbClr val="BF002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 name="Google Shape;118;p4"/>
          <p:cNvSpPr/>
          <p:nvPr/>
        </p:nvSpPr>
        <p:spPr>
          <a:xfrm>
            <a:off x="0" y="0"/>
            <a:ext cx="6096000" cy="121920"/>
          </a:xfrm>
          <a:prstGeom prst="rect">
            <a:avLst/>
          </a:prstGeom>
          <a:solidFill>
            <a:srgbClr val="7F7F7F"/>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4"/>
          <p:cNvSpPr txBox="1"/>
          <p:nvPr/>
        </p:nvSpPr>
        <p:spPr>
          <a:xfrm>
            <a:off x="1529910" y="4520981"/>
            <a:ext cx="9132179"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DE" sz="1800" b="0" i="0" u="none" strike="noStrike" cap="none">
                <a:solidFill>
                  <a:schemeClr val="dk1"/>
                </a:solidFill>
                <a:latin typeface="Calibri"/>
                <a:ea typeface="Calibri"/>
                <a:cs typeface="Calibri"/>
                <a:sym typeface="Calibri"/>
              </a:rPr>
              <a:t>RSA is a multivariate technique that allows one to link different types of data based on shared structure in their similarity (or distance) matrices.</a:t>
            </a:r>
            <a:endParaRPr sz="1400" b="0" i="0" u="none" strike="noStrike" cap="none">
              <a:solidFill>
                <a:srgbClr val="000000"/>
              </a:solidFill>
              <a:latin typeface="Arial"/>
              <a:ea typeface="Arial"/>
              <a:cs typeface="Arial"/>
              <a:sym typeface="Arial"/>
            </a:endParaRPr>
          </a:p>
        </p:txBody>
      </p:sp>
      <p:sp>
        <p:nvSpPr>
          <p:cNvPr id="120" name="Google Shape;120;p4"/>
          <p:cNvSpPr txBox="1"/>
          <p:nvPr/>
        </p:nvSpPr>
        <p:spPr>
          <a:xfrm>
            <a:off x="1529910" y="5219975"/>
            <a:ext cx="8918713" cy="92333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DE" sz="1800" b="0" i="0" u="none" strike="noStrike" cap="none">
                <a:solidFill>
                  <a:schemeClr val="dk1"/>
                </a:solidFill>
                <a:latin typeface="Calibri"/>
                <a:ea typeface="Calibri"/>
                <a:cs typeface="Calibri"/>
                <a:sym typeface="Calibri"/>
              </a:rPr>
              <a:t>Can relate brain activity patterns (neuroimaging data) to behavioral data (e.g. similarity judgements)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DE" sz="1800" b="0" i="0" u="none" strike="noStrike" cap="none">
                <a:solidFill>
                  <a:schemeClr val="dk1"/>
                </a:solidFill>
                <a:latin typeface="Calibri"/>
                <a:ea typeface="Calibri"/>
                <a:cs typeface="Calibri"/>
                <a:sym typeface="Calibri"/>
              </a:rPr>
              <a:t>Stimulus description could also be the internal representation in a computational model</a:t>
            </a:r>
            <a:endParaRPr sz="1400" b="0" i="0" u="none" strike="noStrike" cap="none">
              <a:solidFill>
                <a:srgbClr val="000000"/>
              </a:solidFill>
              <a:latin typeface="Arial"/>
              <a:ea typeface="Arial"/>
              <a:cs typeface="Arial"/>
              <a:sym typeface="Arial"/>
            </a:endParaRPr>
          </a:p>
        </p:txBody>
      </p:sp>
      <p:sp>
        <p:nvSpPr>
          <p:cNvPr id="121" name="Google Shape;121;p4"/>
          <p:cNvSpPr txBox="1"/>
          <p:nvPr/>
        </p:nvSpPr>
        <p:spPr>
          <a:xfrm>
            <a:off x="9727095" y="6472968"/>
            <a:ext cx="1123193"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DE" sz="1200" b="0" i="0" u="none" strike="noStrike" cap="none">
                <a:solidFill>
                  <a:schemeClr val="dk1"/>
                </a:solidFill>
                <a:latin typeface="Calibri"/>
                <a:ea typeface="Calibri"/>
                <a:cs typeface="Calibri"/>
                <a:sym typeface="Calibri"/>
              </a:rPr>
              <a:t>Nili et al., 2014</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3"/>
          <p:cNvSpPr txBox="1">
            <a:spLocks noGrp="1"/>
          </p:cNvSpPr>
          <p:nvPr>
            <p:ph type="ctrTitle"/>
          </p:nvPr>
        </p:nvSpPr>
        <p:spPr>
          <a:xfrm>
            <a:off x="1057560" y="2156913"/>
            <a:ext cx="10367677"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DE" sz="6000" b="1"/>
              <a:t>Q &amp; A</a:t>
            </a:r>
            <a:br>
              <a:rPr lang="en-DE" sz="6000" b="1"/>
            </a:br>
            <a:endParaRPr sz="4000" b="1"/>
          </a:p>
        </p:txBody>
      </p:sp>
      <p:cxnSp>
        <p:nvCxnSpPr>
          <p:cNvPr id="474" name="Google Shape;474;p53"/>
          <p:cNvCxnSpPr/>
          <p:nvPr/>
        </p:nvCxnSpPr>
        <p:spPr>
          <a:xfrm>
            <a:off x="1895475" y="3961984"/>
            <a:ext cx="8401050" cy="0"/>
          </a:xfrm>
          <a:prstGeom prst="straightConnector1">
            <a:avLst/>
          </a:prstGeom>
          <a:noFill/>
          <a:ln w="28575" cap="flat" cmpd="sng">
            <a:solidFill>
              <a:srgbClr val="BF002A"/>
            </a:solidFill>
            <a:prstDash val="solid"/>
            <a:round/>
            <a:headEnd type="none" w="sm" len="sm"/>
            <a:tailEnd type="none" w="sm" len="sm"/>
          </a:ln>
        </p:spPr>
      </p:cxnSp>
      <p:pic>
        <p:nvPicPr>
          <p:cNvPr id="475" name="Google Shape;475;p53"/>
          <p:cNvPicPr preferRelativeResize="0"/>
          <p:nvPr/>
        </p:nvPicPr>
        <p:blipFill rotWithShape="1">
          <a:blip r:embed="rId3">
            <a:alphaModFix/>
          </a:blip>
          <a:srcRect/>
          <a:stretch/>
        </p:blipFill>
        <p:spPr>
          <a:xfrm>
            <a:off x="300323" y="243003"/>
            <a:ext cx="1514475" cy="1219200"/>
          </a:xfrm>
          <a:prstGeom prst="rect">
            <a:avLst/>
          </a:prstGeom>
          <a:noFill/>
          <a:ln>
            <a:noFill/>
          </a:ln>
        </p:spPr>
      </p:pic>
      <p:pic>
        <p:nvPicPr>
          <p:cNvPr id="476" name="Google Shape;476;p53"/>
          <p:cNvPicPr preferRelativeResize="0"/>
          <p:nvPr/>
        </p:nvPicPr>
        <p:blipFill rotWithShape="1">
          <a:blip r:embed="rId4">
            <a:alphaModFix/>
          </a:blip>
          <a:srcRect/>
          <a:stretch/>
        </p:blipFill>
        <p:spPr>
          <a:xfrm>
            <a:off x="10382612" y="167360"/>
            <a:ext cx="1509065" cy="1070949"/>
          </a:xfrm>
          <a:prstGeom prst="rect">
            <a:avLst/>
          </a:prstGeom>
          <a:noFill/>
          <a:ln>
            <a:noFill/>
          </a:ln>
        </p:spPr>
      </p:pic>
      <p:sp>
        <p:nvSpPr>
          <p:cNvPr id="477" name="Google Shape;477;p53"/>
          <p:cNvSpPr txBox="1"/>
          <p:nvPr/>
        </p:nvSpPr>
        <p:spPr>
          <a:xfrm>
            <a:off x="8726557" y="5536096"/>
            <a:ext cx="155651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DE" sz="1400" b="0" i="0" u="none" strike="noStrike" cap="none">
                <a:solidFill>
                  <a:srgbClr val="000000"/>
                </a:solidFill>
                <a:latin typeface="Arial"/>
                <a:ea typeface="Arial"/>
                <a:cs typeface="Arial"/>
                <a:sym typeface="Arial"/>
              </a:rPr>
              <a:t>Tonghe &amp; Zuza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DE"/>
              <a:t>The representational dissimilarity matrix as a hub that relates different representations</a:t>
            </a:r>
            <a:endParaRPr/>
          </a:p>
        </p:txBody>
      </p:sp>
      <p:sp>
        <p:nvSpPr>
          <p:cNvPr id="128" name="Google Shape;128;p5"/>
          <p:cNvSpPr/>
          <p:nvPr/>
        </p:nvSpPr>
        <p:spPr>
          <a:xfrm>
            <a:off x="6096000" y="0"/>
            <a:ext cx="6096000" cy="121920"/>
          </a:xfrm>
          <a:prstGeom prst="rect">
            <a:avLst/>
          </a:prstGeom>
          <a:solidFill>
            <a:srgbClr val="BF002A"/>
          </a:solidFill>
          <a:ln w="12700" cap="flat" cmpd="sng">
            <a:solidFill>
              <a:srgbClr val="BF002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5"/>
          <p:cNvSpPr/>
          <p:nvPr/>
        </p:nvSpPr>
        <p:spPr>
          <a:xfrm>
            <a:off x="0" y="0"/>
            <a:ext cx="6096000" cy="121920"/>
          </a:xfrm>
          <a:prstGeom prst="rect">
            <a:avLst/>
          </a:prstGeom>
          <a:solidFill>
            <a:srgbClr val="7F7F7F"/>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0" name="Google Shape;130;p5" descr="page5image16016736"/>
          <p:cNvPicPr preferRelativeResize="0"/>
          <p:nvPr/>
        </p:nvPicPr>
        <p:blipFill rotWithShape="1">
          <a:blip r:embed="rId3">
            <a:alphaModFix/>
          </a:blip>
          <a:srcRect b="55274"/>
          <a:stretch/>
        </p:blipFill>
        <p:spPr>
          <a:xfrm>
            <a:off x="745207" y="2092202"/>
            <a:ext cx="5350793" cy="4036323"/>
          </a:xfrm>
          <a:prstGeom prst="rect">
            <a:avLst/>
          </a:prstGeom>
          <a:noFill/>
          <a:ln>
            <a:noFill/>
          </a:ln>
        </p:spPr>
      </p:pic>
      <p:pic>
        <p:nvPicPr>
          <p:cNvPr id="131" name="Google Shape;131;p5" descr="page5image16016736"/>
          <p:cNvPicPr preferRelativeResize="0"/>
          <p:nvPr/>
        </p:nvPicPr>
        <p:blipFill rotWithShape="1">
          <a:blip r:embed="rId3">
            <a:alphaModFix/>
          </a:blip>
          <a:srcRect t="47201"/>
          <a:stretch/>
        </p:blipFill>
        <p:spPr>
          <a:xfrm>
            <a:off x="6468603" y="1727854"/>
            <a:ext cx="5350793" cy="4765021"/>
          </a:xfrm>
          <a:prstGeom prst="rect">
            <a:avLst/>
          </a:prstGeom>
          <a:noFill/>
          <a:ln>
            <a:noFill/>
          </a:ln>
        </p:spPr>
      </p:pic>
      <p:sp>
        <p:nvSpPr>
          <p:cNvPr id="132" name="Google Shape;132;p5"/>
          <p:cNvSpPr txBox="1"/>
          <p:nvPr/>
        </p:nvSpPr>
        <p:spPr>
          <a:xfrm>
            <a:off x="10368133" y="6513508"/>
            <a:ext cx="169610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DE" sz="1200" b="0" i="0" u="none" strike="noStrike" cap="none">
                <a:solidFill>
                  <a:schemeClr val="dk1"/>
                </a:solidFill>
                <a:latin typeface="Calibri"/>
                <a:ea typeface="Calibri"/>
                <a:cs typeface="Calibri"/>
                <a:sym typeface="Calibri"/>
              </a:rPr>
              <a:t>Kriegeskorte et al., 2008</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DE"/>
              <a:t>Computation of the RDM</a:t>
            </a:r>
            <a:endParaRPr/>
          </a:p>
        </p:txBody>
      </p:sp>
      <p:sp>
        <p:nvSpPr>
          <p:cNvPr id="139" name="Google Shape;139;p6"/>
          <p:cNvSpPr/>
          <p:nvPr/>
        </p:nvSpPr>
        <p:spPr>
          <a:xfrm>
            <a:off x="6096000" y="0"/>
            <a:ext cx="6096000" cy="121920"/>
          </a:xfrm>
          <a:prstGeom prst="rect">
            <a:avLst/>
          </a:prstGeom>
          <a:solidFill>
            <a:srgbClr val="BF002A"/>
          </a:solidFill>
          <a:ln w="12700" cap="flat" cmpd="sng">
            <a:solidFill>
              <a:srgbClr val="BF002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6"/>
          <p:cNvSpPr/>
          <p:nvPr/>
        </p:nvSpPr>
        <p:spPr>
          <a:xfrm>
            <a:off x="0" y="0"/>
            <a:ext cx="6096000" cy="121920"/>
          </a:xfrm>
          <a:prstGeom prst="rect">
            <a:avLst/>
          </a:prstGeom>
          <a:solidFill>
            <a:srgbClr val="7F7F7F"/>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1" name="Google Shape;141;p6" descr="page3image33279376"/>
          <p:cNvPicPr preferRelativeResize="0"/>
          <p:nvPr/>
        </p:nvPicPr>
        <p:blipFill rotWithShape="1">
          <a:blip r:embed="rId3">
            <a:alphaModFix/>
          </a:blip>
          <a:srcRect l="10800" t="1413" r="11334" b="12072"/>
          <a:stretch/>
        </p:blipFill>
        <p:spPr>
          <a:xfrm>
            <a:off x="3942521" y="1802423"/>
            <a:ext cx="4306957" cy="4690452"/>
          </a:xfrm>
          <a:prstGeom prst="rect">
            <a:avLst/>
          </a:prstGeom>
          <a:noFill/>
          <a:ln>
            <a:noFill/>
          </a:ln>
        </p:spPr>
      </p:pic>
      <p:sp>
        <p:nvSpPr>
          <p:cNvPr id="142" name="Google Shape;142;p6"/>
          <p:cNvSpPr txBox="1"/>
          <p:nvPr/>
        </p:nvSpPr>
        <p:spPr>
          <a:xfrm>
            <a:off x="8249478" y="6492875"/>
            <a:ext cx="169610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DE" sz="1200" b="0" i="0" u="none" strike="noStrike" cap="none">
                <a:solidFill>
                  <a:schemeClr val="dk1"/>
                </a:solidFill>
                <a:latin typeface="Calibri"/>
                <a:ea typeface="Calibri"/>
                <a:cs typeface="Calibri"/>
                <a:sym typeface="Calibri"/>
              </a:rPr>
              <a:t>Kriegeskorte et al., 2008</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7"/>
          <p:cNvSpPr/>
          <p:nvPr/>
        </p:nvSpPr>
        <p:spPr>
          <a:xfrm>
            <a:off x="6096000" y="0"/>
            <a:ext cx="6096000" cy="121920"/>
          </a:xfrm>
          <a:prstGeom prst="rect">
            <a:avLst/>
          </a:prstGeom>
          <a:solidFill>
            <a:srgbClr val="BF002A"/>
          </a:solidFill>
          <a:ln w="12700" cap="flat" cmpd="sng">
            <a:solidFill>
              <a:srgbClr val="BF002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9" name="Google Shape;149;p7"/>
          <p:cNvSpPr/>
          <p:nvPr/>
        </p:nvSpPr>
        <p:spPr>
          <a:xfrm>
            <a:off x="0" y="0"/>
            <a:ext cx="6096000" cy="121920"/>
          </a:xfrm>
          <a:prstGeom prst="rect">
            <a:avLst/>
          </a:prstGeom>
          <a:solidFill>
            <a:srgbClr val="7F7F7F"/>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0" name="Google Shape;150;p7"/>
          <p:cNvSpPr txBox="1"/>
          <p:nvPr/>
        </p:nvSpPr>
        <p:spPr>
          <a:xfrm>
            <a:off x="8249478" y="6492875"/>
            <a:ext cx="187250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DE" sz="1200" b="0" i="0" u="none" strike="noStrike" cap="none">
                <a:solidFill>
                  <a:schemeClr val="dk1"/>
                </a:solidFill>
                <a:latin typeface="Calibri"/>
                <a:ea typeface="Calibri"/>
                <a:cs typeface="Calibri"/>
                <a:sym typeface="Calibri"/>
              </a:rPr>
              <a:t>Kriegeskorte &amp; Kievit, 2013</a:t>
            </a:r>
            <a:endParaRPr sz="1400" b="0" i="0" u="none" strike="noStrike" cap="none">
              <a:solidFill>
                <a:srgbClr val="000000"/>
              </a:solidFill>
              <a:latin typeface="Arial"/>
              <a:ea typeface="Arial"/>
              <a:cs typeface="Arial"/>
              <a:sym typeface="Arial"/>
            </a:endParaRPr>
          </a:p>
        </p:txBody>
      </p:sp>
      <p:pic>
        <p:nvPicPr>
          <p:cNvPr id="151" name="Google Shape;151;p7" descr="Diagram&#10;&#10;Description automatically generated"/>
          <p:cNvPicPr preferRelativeResize="0"/>
          <p:nvPr/>
        </p:nvPicPr>
        <p:blipFill rotWithShape="1">
          <a:blip r:embed="rId3">
            <a:alphaModFix/>
          </a:blip>
          <a:srcRect/>
          <a:stretch/>
        </p:blipFill>
        <p:spPr>
          <a:xfrm>
            <a:off x="1307021" y="953327"/>
            <a:ext cx="9577957" cy="51633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DE"/>
              <a:t>Representational geometries and their reflection in distance matrices</a:t>
            </a:r>
            <a:endParaRPr/>
          </a:p>
        </p:txBody>
      </p:sp>
      <p:sp>
        <p:nvSpPr>
          <p:cNvPr id="158" name="Google Shape;158;p8"/>
          <p:cNvSpPr/>
          <p:nvPr/>
        </p:nvSpPr>
        <p:spPr>
          <a:xfrm>
            <a:off x="6096000" y="0"/>
            <a:ext cx="6096000" cy="121920"/>
          </a:xfrm>
          <a:prstGeom prst="rect">
            <a:avLst/>
          </a:prstGeom>
          <a:solidFill>
            <a:srgbClr val="BF002A"/>
          </a:solidFill>
          <a:ln w="12700" cap="flat" cmpd="sng">
            <a:solidFill>
              <a:srgbClr val="BF002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9" name="Google Shape;159;p8"/>
          <p:cNvSpPr/>
          <p:nvPr/>
        </p:nvSpPr>
        <p:spPr>
          <a:xfrm>
            <a:off x="0" y="0"/>
            <a:ext cx="6096000" cy="121920"/>
          </a:xfrm>
          <a:prstGeom prst="rect">
            <a:avLst/>
          </a:prstGeom>
          <a:solidFill>
            <a:srgbClr val="7F7F7F"/>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0" name="Google Shape;160;p8" descr="Scatter chart&#10;&#10;Description automatically generated"/>
          <p:cNvPicPr preferRelativeResize="0"/>
          <p:nvPr/>
        </p:nvPicPr>
        <p:blipFill rotWithShape="1">
          <a:blip r:embed="rId3">
            <a:alphaModFix/>
          </a:blip>
          <a:srcRect l="7463"/>
          <a:stretch/>
        </p:blipFill>
        <p:spPr>
          <a:xfrm>
            <a:off x="3124200" y="1690688"/>
            <a:ext cx="5943600" cy="4959439"/>
          </a:xfrm>
          <a:prstGeom prst="rect">
            <a:avLst/>
          </a:prstGeom>
          <a:noFill/>
          <a:ln>
            <a:noFill/>
          </a:ln>
        </p:spPr>
      </p:pic>
      <p:sp>
        <p:nvSpPr>
          <p:cNvPr id="161" name="Google Shape;161;p8"/>
          <p:cNvSpPr txBox="1"/>
          <p:nvPr/>
        </p:nvSpPr>
        <p:spPr>
          <a:xfrm>
            <a:off x="9144000" y="6511627"/>
            <a:ext cx="187250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DE" sz="1200" b="0" i="0" u="none" strike="noStrike" cap="none">
                <a:solidFill>
                  <a:schemeClr val="dk1"/>
                </a:solidFill>
                <a:latin typeface="Calibri"/>
                <a:ea typeface="Calibri"/>
                <a:cs typeface="Calibri"/>
                <a:sym typeface="Calibri"/>
              </a:rPr>
              <a:t>Kriegeskorte &amp; Kievit, 2013</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DE"/>
              <a:t>Representational dissimilarity matrices in recent studies</a:t>
            </a:r>
            <a:endParaRPr/>
          </a:p>
        </p:txBody>
      </p:sp>
      <p:sp>
        <p:nvSpPr>
          <p:cNvPr id="168" name="Google Shape;168;p9"/>
          <p:cNvSpPr/>
          <p:nvPr/>
        </p:nvSpPr>
        <p:spPr>
          <a:xfrm>
            <a:off x="6096000" y="0"/>
            <a:ext cx="6096000" cy="121920"/>
          </a:xfrm>
          <a:prstGeom prst="rect">
            <a:avLst/>
          </a:prstGeom>
          <a:solidFill>
            <a:srgbClr val="BF002A"/>
          </a:solidFill>
          <a:ln w="12700" cap="flat" cmpd="sng">
            <a:solidFill>
              <a:srgbClr val="BF002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9" name="Google Shape;169;p9"/>
          <p:cNvSpPr/>
          <p:nvPr/>
        </p:nvSpPr>
        <p:spPr>
          <a:xfrm>
            <a:off x="0" y="0"/>
            <a:ext cx="6096000" cy="121920"/>
          </a:xfrm>
          <a:prstGeom prst="rect">
            <a:avLst/>
          </a:prstGeom>
          <a:solidFill>
            <a:srgbClr val="7F7F7F"/>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 name="Google Shape;170;p9" descr="Calendar&#10;&#10;Description automatically generated"/>
          <p:cNvPicPr preferRelativeResize="0"/>
          <p:nvPr/>
        </p:nvPicPr>
        <p:blipFill rotWithShape="1">
          <a:blip r:embed="rId3">
            <a:alphaModFix/>
          </a:blip>
          <a:srcRect/>
          <a:stretch/>
        </p:blipFill>
        <p:spPr>
          <a:xfrm>
            <a:off x="2209800" y="1790700"/>
            <a:ext cx="7772400" cy="4909356"/>
          </a:xfrm>
          <a:prstGeom prst="rect">
            <a:avLst/>
          </a:prstGeom>
          <a:noFill/>
          <a:ln>
            <a:noFill/>
          </a:ln>
        </p:spPr>
      </p:pic>
      <p:sp>
        <p:nvSpPr>
          <p:cNvPr id="171" name="Google Shape;171;p9"/>
          <p:cNvSpPr txBox="1"/>
          <p:nvPr/>
        </p:nvSpPr>
        <p:spPr>
          <a:xfrm>
            <a:off x="10090978" y="6423057"/>
            <a:ext cx="187250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DE" sz="1200" b="0" i="0" u="none" strike="noStrike" cap="none">
                <a:solidFill>
                  <a:schemeClr val="dk1"/>
                </a:solidFill>
                <a:latin typeface="Calibri"/>
                <a:ea typeface="Calibri"/>
                <a:cs typeface="Calibri"/>
                <a:sym typeface="Calibri"/>
              </a:rPr>
              <a:t>Kriegeskorte &amp; Kievit, 2013</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2013 - 2022">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2013 - 2022">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2421</Words>
  <Application>Microsoft Macintosh PowerPoint</Application>
  <PresentationFormat>Widescreen</PresentationFormat>
  <Paragraphs>195</Paragraphs>
  <Slides>40</Slides>
  <Notes>40</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Cambria</vt:lpstr>
      <vt:lpstr>Open Sans</vt:lpstr>
      <vt:lpstr>Courier</vt:lpstr>
      <vt:lpstr>Calibri</vt:lpstr>
      <vt:lpstr>Arial</vt:lpstr>
      <vt:lpstr>Roboto</vt:lpstr>
      <vt:lpstr>Office Theme 2013 - 2022</vt:lpstr>
      <vt:lpstr>Representational similarity analysis</vt:lpstr>
      <vt:lpstr>Schedule</vt:lpstr>
      <vt:lpstr>What will we need?</vt:lpstr>
      <vt:lpstr>Representational Similarity Analysis (RSA)</vt:lpstr>
      <vt:lpstr>The representational dissimilarity matrix as a hub that relates different representations</vt:lpstr>
      <vt:lpstr>Computation of the RDM</vt:lpstr>
      <vt:lpstr>PowerPoint Presentation</vt:lpstr>
      <vt:lpstr>Representational geometries and their reflection in distance matrices</vt:lpstr>
      <vt:lpstr>Representational dissimilarity matrices in recent studies</vt:lpstr>
      <vt:lpstr>Characterizing brain regions by representational similarity structure</vt:lpstr>
      <vt:lpstr>Matching models to brain regions by comparing RDMs</vt:lpstr>
      <vt:lpstr>Different variants of RSA</vt:lpstr>
      <vt:lpstr>The noise ceiling</vt:lpstr>
      <vt:lpstr>The noise ceiling</vt:lpstr>
      <vt:lpstr>Distance measure</vt:lpstr>
      <vt:lpstr>Which correlation coefficient to use when comparing RDMs</vt:lpstr>
      <vt:lpstr>How to transform single-subject RDMs to determine ‘central’ RDM (to determine upper and lower bound of noise ceiling)</vt:lpstr>
      <vt:lpstr>How to best measure the dissimilarityy between two patterns?</vt:lpstr>
      <vt:lpstr>Basics of RSA</vt:lpstr>
      <vt:lpstr>Running RSA on your own data</vt:lpstr>
      <vt:lpstr>Dataset</vt:lpstr>
      <vt:lpstr>Dataset</vt:lpstr>
      <vt:lpstr>Inverse multidimensional scaling</vt:lpstr>
      <vt:lpstr>Meadows</vt:lpstr>
      <vt:lpstr>Meadows</vt:lpstr>
      <vt:lpstr>PowerPoint Presentation</vt:lpstr>
      <vt:lpstr>PowerPoint Presentation</vt:lpstr>
      <vt:lpstr>PowerPoint Presentation</vt:lpstr>
      <vt:lpstr>PowerPoint Presentation</vt:lpstr>
      <vt:lpstr>Matlab: from beginner to expert  Day 1st</vt:lpstr>
      <vt:lpstr>For beginner:</vt:lpstr>
      <vt:lpstr>For expert:</vt:lpstr>
      <vt:lpstr>PowerPoint Presentation</vt:lpstr>
      <vt:lpstr>Exercise 1. Getting familiar with CoSMoMVPA. </vt:lpstr>
      <vt:lpstr>Exercise 1. Getting familiar with CoSMoMVPA. </vt:lpstr>
      <vt:lpstr>the format of the CoSMoMVPA dataset:</vt:lpstr>
      <vt:lpstr>PowerPoint Presentation</vt:lpstr>
      <vt:lpstr>PowerPoint Presentation</vt:lpstr>
      <vt:lpstr>PowerPoint Presentation</vt:lpstr>
      <vt:lpstr>Q &amp; 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Representational similarity analysis</dc:title>
  <dc:creator>Zuzanna Kabulska</dc:creator>
  <cp:lastModifiedBy>Tonghe Zhuang</cp:lastModifiedBy>
  <cp:revision>1</cp:revision>
  <dcterms:created xsi:type="dcterms:W3CDTF">2023-01-09T15:39:40Z</dcterms:created>
  <dcterms:modified xsi:type="dcterms:W3CDTF">2023-09-08T14:06:09Z</dcterms:modified>
</cp:coreProperties>
</file>